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2"/>
  </p:sldMasterIdLst>
  <p:notesMasterIdLst>
    <p:notesMasterId r:id="rId3"/>
  </p:notesMasterIdLst>
  <p:handoutMasterIdLst>
    <p:handoutMasterId r:id="rId4"/>
  </p:handoutMasterIdLst>
  <p:sldIdLst>
    <p:sldId id="370" r:id="rId5"/>
  </p:sldIdLst>
  <p:sldSz cx="9906000" cy="6858000" type="A4"/>
  <p:notesSz cx="6735763" cy="9866313"/>
  <p:defaultTextStyle>
    <a:defPPr>
      <a:defRPr lang="ja-JP"/>
    </a:defPPr>
    <a:lvl1pPr marL="0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DCA"/>
    <a:srgbClr val="DCE6F2"/>
    <a:srgbClr val="EAEFF7"/>
    <a:srgbClr val="FAF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16"/>
    <p:restoredTop sz="96182" autoAdjust="0"/>
  </p:normalViewPr>
  <p:slideViewPr>
    <p:cSldViewPr snapToGrid="0">
      <p:cViewPr varScale="1">
        <p:scale>
          <a:sx n="83" d="100"/>
          <a:sy n="83" d="100"/>
        </p:scale>
        <p:origin x="-78" y="-3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20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78" y="-9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53997-F464-45B6-8413-C8FD4ED9817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249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FC1EE-827A-4586-A16B-209D85855479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5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5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BFE9E-A94E-4DBA-AD9C-2D89C11529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9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1900"/>
            <a:ext cx="4808537" cy="3330575"/>
          </a:xfrm>
        </p:spPr>
      </p:sp>
      <p:sp>
        <p:nvSpPr>
          <p:cNvPr id="1115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1116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BFE9E-A94E-4DBA-AD9C-2D89C1152965}" type="slidenum">
              <a:rPr lang="ja-JP" altLang="en-US" smtClean="0">
                <a:solidFill>
                  <a:prstClr val="black"/>
                </a:solidFill>
              </a:rPr>
              <a:pPr/>
              <a:t>17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202676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5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18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450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3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65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92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968-59DA-4666-B5AA-33A2260AB39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64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07" y="440693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82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69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4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4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968-59DA-4666-B5AA-33A2260AB39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29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78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61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6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9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296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54548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8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8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8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98AE0-BE98-4E8C-BBDC-F98D666762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55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ctr" defTabSz="91437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9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92616"/>
              </p:ext>
            </p:extLst>
          </p:nvPr>
        </p:nvGraphicFramePr>
        <p:xfrm>
          <a:off x="146967" y="510746"/>
          <a:ext cx="9672546" cy="6034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7948">
                  <a:extLst>
                    <a:ext uri="{9D8B030D-6E8A-4147-A177-3AD203B41FA5}"/>
                  </a:extLst>
                </a:gridCol>
                <a:gridCol w="1468253">
                  <a:extLst>
                    <a:ext uri="{9D8B030D-6E8A-4147-A177-3AD203B41FA5}"/>
                  </a:extLst>
                </a:gridCol>
                <a:gridCol w="1425146">
                  <a:extLst>
                    <a:ext uri="{9D8B030D-6E8A-4147-A177-3AD203B41FA5}"/>
                  </a:extLst>
                </a:gridCol>
                <a:gridCol w="1416908">
                  <a:extLst>
                    <a:ext uri="{9D8B030D-6E8A-4147-A177-3AD203B41FA5}"/>
                  </a:extLst>
                </a:gridCol>
                <a:gridCol w="1425146">
                  <a:extLst>
                    <a:ext uri="{9D8B030D-6E8A-4147-A177-3AD203B41FA5}"/>
                  </a:extLst>
                </a:gridCol>
                <a:gridCol w="1474573">
                  <a:extLst>
                    <a:ext uri="{9D8B030D-6E8A-4147-A177-3AD203B41FA5}"/>
                  </a:extLst>
                </a:gridCol>
                <a:gridCol w="1474572">
                  <a:extLst>
                    <a:ext uri="{9D8B030D-6E8A-4147-A177-3AD203B41FA5}"/>
                  </a:extLst>
                </a:gridCol>
              </a:tblGrid>
              <a:tr h="337751">
                <a:tc>
                  <a:txBody>
                    <a:bodyPr/>
                    <a:lstStyle/>
                    <a:p>
                      <a:pPr algn="ctr">
                        <a:lnSpc>
                          <a:spcPct val="17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基準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現行の訪問介護相当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多様なサービス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777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サービス種別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訪問介護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相当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訪問型サービス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Ａ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くらし応援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訪問型サービス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Ａ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２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しる</a:t>
                      </a:r>
                      <a:r>
                        <a:rPr lang="ja-JP" altLang="en-US" sz="800" kern="100" dirty="0" err="1" smtClean="0">
                          <a:effectLst/>
                          <a:latin typeface="+mn-ea"/>
                          <a:ea typeface="+mn-ea"/>
                        </a:rPr>
                        <a:t>ばー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応援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隊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訪問型サービスＢ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err="1" smtClean="0">
                          <a:effectLst/>
                          <a:latin typeface="+mn-ea"/>
                          <a:ea typeface="+mn-ea"/>
                        </a:rPr>
                        <a:t>ちょこっと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応援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訪問型サービスＣ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いきいき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栄養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訪問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訪問型サービスＣ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いきいき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お口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訪問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366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サービス内容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介護予防訪問介護に準じる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>
                          <a:effectLst/>
                          <a:latin typeface="+mn-ea"/>
                          <a:ea typeface="+mn-ea"/>
                        </a:rPr>
                        <a:t>左記のうち、身体介護を伴わない生活援助等</a:t>
                      </a:r>
                      <a:endParaRPr lang="ja-JP" sz="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生活支援サポーターによる生活援助等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住民主体（生活支援サポーター含む）による生活援助等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>
                          <a:effectLst/>
                          <a:latin typeface="+mn-ea"/>
                          <a:ea typeface="+mn-ea"/>
                        </a:rPr>
                        <a:t>管理栄養士等による居宅での相談指導等</a:t>
                      </a:r>
                      <a:endParaRPr lang="ja-JP" sz="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歯科衛生士等による居宅での相談指導等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613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対象者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＋事業対象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（共生ケア機能あり）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240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対象者とサービス内容の考え方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別紙「訪問（通所）介護相当サービスを利用する際の考え方について」参照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kumimoji="1" lang="ja-JP" altLang="en-US" sz="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別紙「訪問（通所）介護相当サービスを利用する際の考え方について」参照</a:t>
                      </a:r>
                      <a:endParaRPr kumimoji="1" lang="ja-JP" altLang="en-US" sz="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何ら</a:t>
                      </a: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かの日常</a:t>
                      </a: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生活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援助</a:t>
                      </a: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が</a:t>
                      </a: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必要なケース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en-US" sz="8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例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en-US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掃除、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洗濯、調理、買物、ゴミ出し等</a:t>
                      </a:r>
                      <a:endParaRPr lang="en-US" altLang="ja-JP" sz="8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原則</a:t>
                      </a: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、現行の訪問介護と同様の身体介護を伴わないサービス内容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何ら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かの日常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生活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援助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が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必要なケース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en-US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例</a:t>
                      </a:r>
                      <a:r>
                        <a:rPr lang="en-US" sz="800" kern="100" dirty="0" smtClean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sz="8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掃除、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洗濯、調理、買物、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ゴミ出し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窓拭き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、大掃除、草引、草刈、庭木の剪定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等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安否確認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見守り等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低栄養状態の者や疾病による栄養改善が必要な者等に対して、アセスメント（事前・事後）を実施のうえ、身体状況・体重測定・食事摂取状況等を確認し、低栄養状態・食事形態・生活習慣等を把握し、必要な食事量・栄養量の指導、食事の準備や調理方法の指導、台所の衛生状態の確認・指導等を個別プログラムを作成のうえ、月１回の訪問と月１回以上の電話相談により改善を図る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口腔機能の低下した者等に対して、アセスメント（事前・事後）を実施のうえ、咀嚼ガムテストによる確認を行い、構音・発声確認、嚥下機能の確認に伴う指導、染め出しによるブラッシングの確認・指導、義歯の取扱い確認・指導、口腔体操・唾液腺マッサージの実施、誤嚥性肺炎の教育等を個別プログラムを作成のうえ、月１回の訪問と月１回以上の電話相談により改善を図る</a:t>
                      </a:r>
                      <a:endParaRPr lang="ja-JP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777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利用回数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　一覧表参照</a:t>
                      </a: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　一覧表参照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週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回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時間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程度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週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回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時間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程度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回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時間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程度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６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ヶ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月を限度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回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時間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程度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３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ヶ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月を限度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25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サービス単価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　一覧表参照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　一覧表参照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1,443</a:t>
                      </a: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回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600,000</a:t>
                      </a: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5,000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円</a:t>
                      </a: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回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5,000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円</a:t>
                      </a: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回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641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自己負担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割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（２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割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、３割）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一定所得者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割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（２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割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、３割）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一定所得者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200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円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実施主体により</a:t>
                      </a: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設定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＋実費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400円</a:t>
                      </a: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回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400円/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回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168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実施方法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指定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国保連経由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指定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国保連経由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委託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補助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委託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委託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96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</a:rPr>
                        <a:t>サービス提供者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指定訪問介護事業所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指定訪問介護事業所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シルバー</a:t>
                      </a:r>
                      <a:r>
                        <a:rPr lang="ja-JP" sz="8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人材</a:t>
                      </a:r>
                      <a:r>
                        <a:rPr lang="ja-JP" sz="8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センター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地域住民</a:t>
                      </a:r>
                      <a:r>
                        <a:rPr lang="ja-JP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組織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等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三重県栄養士会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三重県歯科衛生士会</a:t>
                      </a:r>
                      <a:endParaRPr lang="en-US" altLang="ja-JP" sz="8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伊勢度会支部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7" marR="387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0" name="正方形/長方形 4"/>
          <p:cNvSpPr/>
          <p:nvPr/>
        </p:nvSpPr>
        <p:spPr>
          <a:xfrm>
            <a:off x="1101062" y="110095"/>
            <a:ext cx="7853477" cy="375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847" dirty="0">
                <a:solidFill>
                  <a:prstClr val="black"/>
                </a:solidFill>
              </a:rPr>
              <a:t>伊勢市</a:t>
            </a:r>
            <a:r>
              <a:rPr lang="ja-JP" altLang="en-US" sz="1847" dirty="0">
                <a:solidFill>
                  <a:prstClr val="black"/>
                </a:solidFill>
              </a:rPr>
              <a:t>介護予防・日常生活支援総合事業　</a:t>
            </a:r>
            <a:r>
              <a:rPr lang="ja-JP" altLang="ja-JP" sz="1847" dirty="0">
                <a:solidFill>
                  <a:prstClr val="black"/>
                </a:solidFill>
              </a:rPr>
              <a:t>訪問型</a:t>
            </a:r>
            <a:r>
              <a:rPr lang="ja-JP" altLang="ja-JP" sz="1847" dirty="0" smtClean="0">
                <a:solidFill>
                  <a:prstClr val="black"/>
                </a:solidFill>
              </a:rPr>
              <a:t>サービス</a:t>
            </a:r>
            <a:r>
              <a:rPr lang="en-US" altLang="ja-JP" sz="1847" dirty="0" smtClean="0">
                <a:solidFill>
                  <a:prstClr val="black"/>
                </a:solidFill>
              </a:rPr>
              <a:t> (R6.4.1</a:t>
            </a:r>
            <a:r>
              <a:rPr lang="ja-JP" altLang="en-US" sz="1847" dirty="0" smtClean="0">
                <a:solidFill>
                  <a:prstClr val="black"/>
                </a:solidFill>
              </a:rPr>
              <a:t>現在</a:t>
            </a:r>
            <a:r>
              <a:rPr lang="en-US" altLang="ja-JP" sz="1847" dirty="0" smtClean="0">
                <a:solidFill>
                  <a:prstClr val="black"/>
                </a:solidFill>
              </a:rPr>
              <a:t>)</a:t>
            </a:r>
            <a:endParaRPr lang="ja-JP" altLang="en-US" sz="1847" dirty="0">
              <a:solidFill>
                <a:prstClr val="black"/>
              </a:solidFill>
            </a:endParaRPr>
          </a:p>
        </p:txBody>
      </p:sp>
      <p:sp>
        <p:nvSpPr>
          <p:cNvPr id="1111" name="テキスト ボックス 2"/>
          <p:cNvSpPr txBox="1"/>
          <p:nvPr/>
        </p:nvSpPr>
        <p:spPr>
          <a:xfrm>
            <a:off x="247134" y="6557578"/>
            <a:ext cx="26690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solidFill>
                  <a:prstClr val="black"/>
                </a:solidFill>
                <a:latin typeface="ＭＳ Ｐゴシック"/>
              </a:rPr>
              <a:t>※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/>
              </a:rPr>
              <a:t>２　伊勢市介護保険サービス一覧表</a:t>
            </a:r>
            <a:endParaRPr lang="ja-JP" altLang="en-US" sz="8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1112" name="テキスト ボックス 5"/>
          <p:cNvSpPr txBox="1"/>
          <p:nvPr/>
        </p:nvSpPr>
        <p:spPr>
          <a:xfrm>
            <a:off x="7072184" y="6570194"/>
            <a:ext cx="2669060" cy="214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800" dirty="0" smtClean="0">
                <a:solidFill>
                  <a:prstClr val="black"/>
                </a:solidFill>
                <a:latin typeface="ＭＳ Ｐゴシック"/>
              </a:rPr>
              <a:t>伊勢市福祉生活相談センター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/>
              </a:rPr>
              <a:t>・介護保険課</a:t>
            </a:r>
            <a:endParaRPr lang="ja-JP" altLang="en-US" sz="800" dirty="0">
              <a:solidFill>
                <a:prstClr val="black"/>
              </a:solidFill>
              <a:latin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0515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4083</TotalTime>
  <Words>3797</Words>
  <Application>JUST Focus</Application>
  <Paragraphs>1025</Paragraphs>
  <ScaleCrop>false</ScaleCrop>
  <HeadingPairs>
    <vt:vector size="6" baseType="variant">
      <vt:variant>
        <vt:lpstr>使用されているフォント</vt:lpstr>
      </vt:variant>
      <vt:variant>
        <vt:i4>24</vt:i4>
      </vt:variant>
      <vt:variant>
        <vt:lpstr>テーマ</vt:lpstr>
      </vt:variant>
      <vt:variant>
        <vt:i4>12</vt:i4>
      </vt:variant>
      <vt:variant>
        <vt:lpstr>スライド タイトル</vt:lpstr>
      </vt:variant>
      <vt:variant>
        <vt:i4>36</vt:i4>
      </vt:variant>
    </vt:vector>
  </HeadingPairs>
  <TitlesOfParts>
    <vt:vector size="72" baseType="lpstr">
      <vt:lpstr>AR P丸ゴシック体E</vt:lpstr>
      <vt:lpstr>AR P浪漫明朝体U</vt:lpstr>
      <vt:lpstr>ARマッチ体B</vt:lpstr>
      <vt:lpstr>ＤＦ特太ゴシック体</vt:lpstr>
      <vt:lpstr>HGPｺﾞｼｯｸM</vt:lpstr>
      <vt:lpstr>HGP創英角ｺﾞｼｯｸUB</vt:lpstr>
      <vt:lpstr>HGP創英角ﾎﾟｯﾌﾟ体</vt:lpstr>
      <vt:lpstr>HGP明朝E</vt:lpstr>
      <vt:lpstr>HGSｺﾞｼｯｸE</vt:lpstr>
      <vt:lpstr>HG丸ｺﾞｼｯｸM-PRO</vt:lpstr>
      <vt:lpstr>HG創英角ｺﾞｼｯｸUB</vt:lpstr>
      <vt:lpstr>ＭＳ Ｐゴシック</vt:lpstr>
      <vt:lpstr>ＭＳ Ｐ明朝</vt:lpstr>
      <vt:lpstr>ＭＳ ゴシック</vt:lpstr>
      <vt:lpstr>ＭＳ 明朝</vt:lpstr>
      <vt:lpstr>メイリオ</vt:lpstr>
      <vt:lpstr>Arial</vt:lpstr>
      <vt:lpstr>Bookman Old Style</vt:lpstr>
      <vt:lpstr>Calibri</vt:lpstr>
      <vt:lpstr>Calibri Light</vt:lpstr>
      <vt:lpstr>Century</vt:lpstr>
      <vt:lpstr>Century Schoolbook</vt:lpstr>
      <vt:lpstr>Times New Roman</vt:lpstr>
      <vt:lpstr>Wingdings</vt:lpstr>
      <vt:lpstr>Office テーマ</vt:lpstr>
      <vt:lpstr>雪藤</vt:lpstr>
      <vt:lpstr>1_Office テーマ</vt:lpstr>
      <vt:lpstr>2_Office テーマ</vt:lpstr>
      <vt:lpstr>3_Office テーマ</vt:lpstr>
      <vt:lpstr>4_Office テーマ</vt:lpstr>
      <vt:lpstr>1_Office ​​テーマ</vt:lpstr>
      <vt:lpstr>5_Office テーマ</vt:lpstr>
      <vt:lpstr>6_Office テーマ</vt:lpstr>
      <vt:lpstr>8_Office テーマ</vt:lpstr>
      <vt:lpstr>9_Office テーマ</vt:lpstr>
      <vt:lpstr>7_Office テーマ</vt:lpstr>
      <vt:lpstr xml:space="preserve"> </vt:lpstr>
      <vt:lpstr>PowerPoint プレゼンテーション</vt:lpstr>
      <vt:lpstr>　日常生活圏域別の人口（令和2年1月末現在）</vt:lpstr>
      <vt:lpstr>日常生活圏域　高齢化率（令和2年1月末現在）</vt:lpstr>
      <vt:lpstr>伊勢市の人口推計「伊勢市の人口ビジョン」　より抜粋</vt:lpstr>
      <vt:lpstr>PowerPoint プレゼンテーション</vt:lpstr>
      <vt:lpstr>PowerPoint プレゼンテーション</vt:lpstr>
      <vt:lpstr>平均寿命　：　0歳の人が、その後どれくらい生きるのか　　　　　　　　　 健康寿命　：　健康上の問題で日常生活が制限されることなく生活できる期間 　 平均均寿命と健康寿命の差は、日常生活に制限のある「障害期間」 　　　　　〔三重県：男性 2.9年　　女性 6.5年〕 　　　　　〔伊勢市：男性 3.1年　　女性 6.8年〕　　　　　　　　　　　　　　　　　　　　</vt:lpstr>
      <vt:lpstr>令和1年12月末現在　介護保険事業状況報告より　　　　　　　　　　　　　　　　　　　　　　　　　　　　　　　　</vt:lpstr>
      <vt:lpstr>PowerPoint プレゼンテーション</vt:lpstr>
      <vt:lpstr>「将来、介護が必要となった時、 　　　　どのように過ごしたいですか」 　　　　　　　　　　令和２年２月　介護予防・日常生活圏域ニーズ調査（伊勢市）</vt:lpstr>
      <vt:lpstr>このままの状態を続けていけば・・・ （今の伊勢市の介護が充足していたとしても）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伊勢市いきいき栄養訪問（訪問型サービスＣ）</vt:lpstr>
      <vt:lpstr>伊勢市いきいきお口訪問（訪問型サービスＣ）</vt:lpstr>
      <vt:lpstr>伊勢市元気はつらつプログラム（通所型サービスＣ）</vt:lpstr>
      <vt:lpstr>伊勢市ちょこっと応援サービス（訪問型サービスＢ）</vt:lpstr>
      <vt:lpstr>伊勢市ちょこっとデイサービス（通所型サービスＢ１）</vt:lpstr>
      <vt:lpstr>伊勢市ちょこっとデイサービス（通所型サービスＢ１）①</vt:lpstr>
      <vt:lpstr>伊勢市ちょこっとデイサービス（通所型サービスＢ１）②</vt:lpstr>
      <vt:lpstr>伊勢市ちょこっとデイサービス（通所型サービスＢ１）③</vt:lpstr>
      <vt:lpstr>PowerPoint プレゼンテーション</vt:lpstr>
      <vt:lpstr>伊勢市つきそい支援サービスの様子</vt:lpstr>
      <vt:lpstr>PowerPoint プレゼンテーション</vt:lpstr>
      <vt:lpstr>PowerPoint プレゼンテーション</vt:lpstr>
      <vt:lpstr>伊勢市生活支援コーディネーター</vt:lpstr>
      <vt:lpstr>PowerPoint プレゼンテーション</vt:lpstr>
      <vt:lpstr>生活支援サポータースキルアップ研修（介護予防サポーター編）</vt:lpstr>
      <vt:lpstr>生活支援サポータースキルアップ研修（おでかけサポーター編）</vt:lpstr>
      <vt:lpstr>生活支援サポータースキルアップ研修（高齢者サロンサポーター編）</vt:lpstr>
      <vt:lpstr>生活支援サポータースキルアップ研修（つきそい支援サポーター編）</vt:lpstr>
    </vt:vector>
  </TitlesOfParts>
  <Company>伊勢市</Company>
  <LinksUpToDate>false</LinksUpToDate>
  <SharedDoc>false</SharedDoc>
  <HyperlinksChanged>false</HyperlinksChanged>
  <AppVersion>4.1.7</AppVersion>
  <PresentationFormat>ユーザー設定</PresentationFormat>
  <Slides>1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伊勢市の人口推計「伊勢市の人口ビジョン」　より抜粋</dc:title>
  <dc:creator>大井戸 清人</dc:creator>
  <cp:lastModifiedBy>喜多 菜々美</cp:lastModifiedBy>
  <cp:lastPrinted>2020-02-18T05:50:28Z</cp:lastPrinted>
  <dcterms:created xsi:type="dcterms:W3CDTF">2015-12-02T23:59:57Z</dcterms:created>
  <dcterms:modified xsi:type="dcterms:W3CDTF">2024-03-28T01:36:41Z</dcterms:modified>
  <cp:revision>517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