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2"/>
  </p:sldMasterIdLst>
  <p:notesMasterIdLst>
    <p:notesMasterId r:id="rId3"/>
  </p:notesMasterIdLst>
  <p:handoutMasterIdLst>
    <p:handoutMasterId r:id="rId4"/>
  </p:handoutMasterIdLst>
  <p:sldIdLst>
    <p:sldId id="387" r:id="rId5"/>
  </p:sldIdLst>
  <p:sldSz cx="9906000" cy="6858000" type="A4"/>
  <p:notesSz cx="6735763" cy="9866313"/>
  <p:defaultTextStyle>
    <a:defPPr>
      <a:defRPr lang="ja-JP"/>
    </a:defPPr>
    <a:lvl1pPr marL="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DCA"/>
    <a:srgbClr val="DCE6F2"/>
    <a:srgbClr val="EAEFF7"/>
    <a:srgbClr val="FA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24"/>
    <p:restoredTop sz="96182" autoAdjust="0"/>
  </p:normalViewPr>
  <p:slideViewPr>
    <p:cSldViewPr snapToGrid="0">
      <p:cViewPr varScale="0">
        <p:scale>
          <a:sx n="110" d="100"/>
          <a:sy n="110" d="100"/>
        </p:scale>
        <p:origin x="-1992" y="-15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0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78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53997-F464-45B6-8413-C8FD4ED9817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249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FC1EE-827A-4586-A16B-209D85855479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5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5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BFE9E-A94E-4DBA-AD9C-2D89C11529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9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1900"/>
            <a:ext cx="4808537" cy="3330575"/>
          </a:xfrm>
        </p:spPr>
      </p:sp>
      <p:sp>
        <p:nvSpPr>
          <p:cNvPr id="1115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1116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BFE9E-A94E-4DBA-AD9C-2D89C1152965}" type="slidenum">
              <a:rPr lang="ja-JP" altLang="en-US" smtClean="0">
                <a:solidFill>
                  <a:prstClr val="black"/>
                </a:solidFill>
              </a:rPr>
              <a:pPr/>
              <a:t>18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83186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63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94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18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58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51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968-59DA-4666-B5AA-33A2260AB39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7" y="4406938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6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7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4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968-59DA-4666-B5AA-33A2260AB39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1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4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4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7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7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6600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88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55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9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576266"/>
              </p:ext>
            </p:extLst>
          </p:nvPr>
        </p:nvGraphicFramePr>
        <p:xfrm>
          <a:off x="754095" y="542149"/>
          <a:ext cx="8467822" cy="6067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906"/>
                <a:gridCol w="1215045"/>
                <a:gridCol w="1092308"/>
                <a:gridCol w="1203158"/>
                <a:gridCol w="1311776"/>
                <a:gridCol w="1341770"/>
                <a:gridCol w="1522873"/>
              </a:tblGrid>
              <a:tr h="3306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基準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従前の通所介護相当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多様なサービス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50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en-US" altLang="ja-JP" sz="10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種別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通所介護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相当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通所型サービスＡ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生きがい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デイサービ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通所型サービス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Ｂ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err="1">
                          <a:effectLst/>
                          <a:latin typeface="+mn-ea"/>
                          <a:ea typeface="+mn-ea"/>
                        </a:rPr>
                        <a:t>ちょこっと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デイサービス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通所型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サービスＢ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２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くらしデイサービス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通所型サービス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Ｂ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３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いっしょにデイ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地域介護予防活動支援事業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つきそい支援サービス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547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en-US" altLang="ja-JP" sz="10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内容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介護予防通所介護に準じる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左記のうち、個別指導が必要ではない者への通所介護等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住民主体による「集いの場」での運動・体操・会食等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住民主体による訪問型・通所型の複合的なサービス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介護保険施設等で行う住民主体と医療・介護専門職の協働による介護予防・地域交流等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住民主体による「集いの場」の開催及び集いの場等への送迎を伴う付き添い支援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418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対象者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＋事業対象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（共生ケア機能あり）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＋事業対象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（共生ケア機能あり）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＋事業対象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（共生ケア機能あり）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集いの場：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歳以上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つきそい支援：別紙参照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20605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対象者とサービス提供の考え方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別紙「訪問（通所）介護相当サービスを利用する際の考え方について」参照</a:t>
                      </a:r>
                      <a:endParaRPr kumimoji="1" lang="ja-JP" altLang="en-US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別紙「訪問（通所）介護相当サービスを利用する際の考え方について」参照</a:t>
                      </a:r>
                      <a:endParaRPr kumimoji="1" lang="ja-JP" altLang="en-US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住民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主体により行われる地域の「集いの場」で、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地域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住民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と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の交流を通じて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、地域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との繋がりの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強化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や介護予防に資する活動を行う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地域との交流が希薄になっており、地域の支え合いによる支援体制の構築が必要で、共に介護予防に資する活動を行うことにより、在宅での自立した生活の維持等が見込めるケース等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住民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主体により行われる訪問による生活援助と「集いの場」への通所による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地域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住民との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交流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を通じて、地域との繋がりの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強化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や介護予防に資する活動を行う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例）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訪問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と通所に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よ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る複合的な支援が必要で、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生活援助と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地域交流が一体的に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行われる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ことにより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在宅での自立した生活の維持等が見込める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ケース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介護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保険施設等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地域交流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スペース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等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を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利用し、住民主体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と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施設職員（専門職等）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協働に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よ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介護予防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に資する活動や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地域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と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交流を図る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活動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を行う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例）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介護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サービスを提供する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拠点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のほか、地域貢献という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観点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から、地域に信頼され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地域との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交流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を密に取った上での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運営等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が望まれる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通所型サービスＢ１と同じ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　　　　＋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800" kern="0" baseline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集いの場等への送迎を伴う</a:t>
                      </a:r>
                      <a:endParaRPr lang="en-US" altLang="ja-JP" sz="800" kern="0" baseline="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800" kern="0" baseline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付き添い支援</a:t>
                      </a:r>
                      <a:endParaRPr lang="ja-JP" altLang="en-US" sz="800" kern="0" baseline="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444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利用回数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集いの場：月１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回以上</a:t>
                      </a: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つきそい支援：週２回２時間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程度</a:t>
                      </a: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733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en-US" altLang="ja-JP" sz="10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単価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en-US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900,000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+mn-ea"/>
                          <a:ea typeface="+mn-ea"/>
                        </a:rPr>
                        <a:t>20,000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sz="800" kern="100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①50,000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円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 (月1回以上)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（新規の場合125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,000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円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②100,000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円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 (月2回以上)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（新規の場合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250,000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円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③乗車定員数に応じた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送迎</a:t>
                      </a: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補償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保険等の実費額</a:t>
                      </a: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361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自己負担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spc="-70" baseline="0" dirty="0" smtClean="0">
                          <a:effectLst/>
                          <a:latin typeface="+mn-ea"/>
                          <a:ea typeface="+mn-ea"/>
                        </a:rPr>
                        <a:t>１ </a:t>
                      </a:r>
                      <a:r>
                        <a:rPr 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spc="-70" baseline="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800" kern="100" spc="-70" baseline="0" dirty="0" smtClean="0">
                          <a:effectLst/>
                          <a:latin typeface="+mn-ea"/>
                          <a:ea typeface="+mn-ea"/>
                        </a:rPr>
                        <a:t>２ </a:t>
                      </a:r>
                      <a:r>
                        <a:rPr 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spc="-70" baseline="0" dirty="0" smtClean="0">
                          <a:effectLst/>
                          <a:latin typeface="+mn-ea"/>
                          <a:ea typeface="+mn-ea"/>
                        </a:rPr>
                        <a:t>、３割）</a:t>
                      </a:r>
                      <a:endParaRPr lang="en-US" altLang="ja-JP" sz="800" kern="100" spc="-70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 ※</a:t>
                      </a:r>
                      <a:r>
                        <a:rPr 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一定所得者</a:t>
                      </a:r>
                      <a:endParaRPr lang="ja-JP" sz="800" kern="100" spc="-70" baseline="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１ </a:t>
                      </a:r>
                      <a:r>
                        <a:rPr 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en-US" alt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（２ </a:t>
                      </a:r>
                      <a:r>
                        <a:rPr 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、３割）</a:t>
                      </a:r>
                      <a:endParaRPr lang="en-US" altLang="ja-JP" sz="800" kern="100" spc="-100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 ※</a:t>
                      </a:r>
                      <a:r>
                        <a:rPr 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一定所得者</a:t>
                      </a:r>
                      <a:endParaRPr lang="ja-JP" sz="800" kern="100" spc="-100" baseline="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440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800" kern="100" dirty="0" smtClean="0">
                          <a:effectLst/>
                          <a:latin typeface="+mn-ea"/>
                          <a:ea typeface="+mn-ea"/>
                        </a:rPr>
                        <a:t>実施主体により設定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defTabSz="8440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800" kern="100" dirty="0" smtClean="0">
                          <a:effectLst/>
                          <a:latin typeface="+mn-ea"/>
                          <a:ea typeface="+mn-ea"/>
                        </a:rPr>
                        <a:t>＋実費</a:t>
                      </a:r>
                      <a:endParaRPr lang="ja-JP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実施主体により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設定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＋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実費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実施主体により設定＋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実費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440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kern="100" spc="-100" baseline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実施主体により設定＋実費</a:t>
                      </a:r>
                      <a:endParaRPr lang="ja-JP" altLang="ja-JP" sz="800" kern="100" spc="-100" baseline="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313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実施方法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指定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国保連経由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指定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国保連経由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補助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補助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補助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補助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354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en-US" altLang="ja-JP" sz="10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提供者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指定通所介護事業者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指定通所介護事業者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地域住民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組織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地域住民組織等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法人と地域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住民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組織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協働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地域住民組織等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0" name="Rectangle 1"/>
          <p:cNvSpPr>
            <a:spLocks noChangeArrowheads="1"/>
          </p:cNvSpPr>
          <p:nvPr/>
        </p:nvSpPr>
        <p:spPr>
          <a:xfrm>
            <a:off x="972079" y="181762"/>
            <a:ext cx="8122507" cy="3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407" tIns="42203" rIns="84407" bIns="4220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47" dirty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伊勢市介護予防・日常生活支援総合事業　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【</a:t>
            </a:r>
            <a:r>
              <a:rPr lang="ja-JP" altLang="en-US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通所型サービス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】</a:t>
            </a:r>
            <a:r>
              <a:rPr lang="ja-JP" altLang="en-US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 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(R7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.4.1</a:t>
            </a:r>
            <a:r>
              <a:rPr lang="ja-JP" altLang="en-US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現在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)</a:t>
            </a:r>
            <a:endParaRPr lang="en-US" altLang="ja-JP" sz="1847" dirty="0" smtClean="0">
              <a:solidFill>
                <a:prstClr val="black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111" name="テキスト ボックス 5"/>
          <p:cNvSpPr txBox="1"/>
          <p:nvPr/>
        </p:nvSpPr>
        <p:spPr>
          <a:xfrm>
            <a:off x="5523470" y="6642556"/>
            <a:ext cx="4382530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800" dirty="0" smtClean="0">
                <a:solidFill>
                  <a:prstClr val="black"/>
                </a:solidFill>
              </a:rPr>
              <a:t>伊勢市福祉総合支援</a:t>
            </a:r>
            <a:r>
              <a:rPr lang="ja-JP" altLang="en-US" sz="800" dirty="0" smtClean="0">
                <a:solidFill>
                  <a:prstClr val="black"/>
                </a:solidFill>
              </a:rPr>
              <a:t>センター・介護保険課</a:t>
            </a:r>
            <a:endParaRPr lang="ja-JP" altLang="en-US" sz="800" dirty="0">
              <a:solidFill>
                <a:prstClr val="black"/>
              </a:solidFill>
            </a:endParaRPr>
          </a:p>
        </p:txBody>
      </p:sp>
      <p:sp>
        <p:nvSpPr>
          <p:cNvPr id="1112" name="テキスト ボックス 4"/>
          <p:cNvSpPr txBox="1"/>
          <p:nvPr/>
        </p:nvSpPr>
        <p:spPr>
          <a:xfrm>
            <a:off x="74140" y="6641296"/>
            <a:ext cx="4382530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solidFill>
                  <a:prstClr val="black"/>
                </a:solidFill>
              </a:rPr>
              <a:t>※２　伊勢市介護保険サービス一覧表</a:t>
            </a:r>
            <a:endParaRPr lang="ja-JP" alt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4083</TotalTime>
  <Words>3797</Words>
  <Application>JUST Focus</Application>
  <Paragraphs>1025</Paragraphs>
  <ScaleCrop>false</ScaleCrop>
  <HeadingPairs>
    <vt:vector size="6" baseType="variant">
      <vt:variant>
        <vt:lpstr>使用されているフォント</vt:lpstr>
      </vt:variant>
      <vt:variant>
        <vt:i4>24</vt:i4>
      </vt:variant>
      <vt:variant>
        <vt:lpstr>テーマ</vt:lpstr>
      </vt:variant>
      <vt:variant>
        <vt:i4>12</vt:i4>
      </vt:variant>
      <vt:variant>
        <vt:lpstr>スライド タイトル</vt:lpstr>
      </vt:variant>
      <vt:variant>
        <vt:i4>36</vt:i4>
      </vt:variant>
    </vt:vector>
  </HeadingPairs>
  <TitlesOfParts>
    <vt:vector size="72" baseType="lpstr">
      <vt:lpstr>AR P丸ゴシック体E</vt:lpstr>
      <vt:lpstr>AR P浪漫明朝体U</vt:lpstr>
      <vt:lpstr>ARマッチ体B</vt:lpstr>
      <vt:lpstr>ＤＦ特太ゴシック体</vt:lpstr>
      <vt:lpstr>HGPｺﾞｼｯｸM</vt:lpstr>
      <vt:lpstr>HGP創英角ｺﾞｼｯｸUB</vt:lpstr>
      <vt:lpstr>HGP創英角ﾎﾟｯﾌﾟ体</vt:lpstr>
      <vt:lpstr>HGP明朝E</vt:lpstr>
      <vt:lpstr>HGSｺﾞｼｯｸE</vt:lpstr>
      <vt:lpstr>HG丸ｺﾞｼｯｸM-PRO</vt:lpstr>
      <vt:lpstr>HG創英角ｺﾞｼｯｸUB</vt:lpstr>
      <vt:lpstr>ＭＳ Ｐゴシック</vt:lpstr>
      <vt:lpstr>ＭＳ Ｐ明朝</vt:lpstr>
      <vt:lpstr>ＭＳ ゴシック</vt:lpstr>
      <vt:lpstr>ＭＳ 明朝</vt:lpstr>
      <vt:lpstr>メイリオ</vt:lpstr>
      <vt:lpstr>Arial</vt:lpstr>
      <vt:lpstr>Bookman Old Style</vt:lpstr>
      <vt:lpstr>Calibri</vt:lpstr>
      <vt:lpstr>Calibri Light</vt:lpstr>
      <vt:lpstr>Century</vt:lpstr>
      <vt:lpstr>Century Schoolbook</vt:lpstr>
      <vt:lpstr>Times New Roman</vt:lpstr>
      <vt:lpstr>Wingdings</vt:lpstr>
      <vt:lpstr>Office テーマ</vt:lpstr>
      <vt:lpstr>雪藤</vt:lpstr>
      <vt:lpstr>1_Office テーマ</vt:lpstr>
      <vt:lpstr>2_Office テーマ</vt:lpstr>
      <vt:lpstr>3_Office テーマ</vt:lpstr>
      <vt:lpstr>4_Office テーマ</vt:lpstr>
      <vt:lpstr>1_Office ​​テーマ</vt:lpstr>
      <vt:lpstr>5_Office テーマ</vt:lpstr>
      <vt:lpstr>6_Office テーマ</vt:lpstr>
      <vt:lpstr>8_Office テーマ</vt:lpstr>
      <vt:lpstr>9_Office テーマ</vt:lpstr>
      <vt:lpstr>7_Office テーマ</vt:lpstr>
      <vt:lpstr xml:space="preserve"> </vt:lpstr>
      <vt:lpstr>PowerPoint プレゼンテーション</vt:lpstr>
      <vt:lpstr>　日常生活圏域別の人口（令和2年1月末現在）</vt:lpstr>
      <vt:lpstr>日常生活圏域　高齢化率（令和2年1月末現在）</vt:lpstr>
      <vt:lpstr>伊勢市の人口推計「伊勢市の人口ビジョン」　より抜粋</vt:lpstr>
      <vt:lpstr>PowerPoint プレゼンテーション</vt:lpstr>
      <vt:lpstr>PowerPoint プレゼンテーション</vt:lpstr>
      <vt:lpstr>平均寿命　：　0歳の人が、その後どれくらい生きるのか　　　　　　　　　 健康寿命　：　健康上の問題で日常生活が制限されることなく生活できる期間 　 平均均寿命と健康寿命の差は、日常生活に制限のある「障害期間」 　　　　　〔三重県：男性 2.9年　　女性 6.5年〕 　　　　　〔伊勢市：男性 3.1年　　女性 6.8年〕　　　　　　　　　　　　　　　　　　　　</vt:lpstr>
      <vt:lpstr>令和1年12月末現在　介護保険事業状況報告より　　　　　　　　　　　　　　　　　　　　　　　　　　　　　　　　</vt:lpstr>
      <vt:lpstr>PowerPoint プレゼンテーション</vt:lpstr>
      <vt:lpstr>「将来、介護が必要となった時、 　　　　どのように過ごしたいですか」 　　　　　　　　　　令和２年２月　介護予防・日常生活圏域ニーズ調査（伊勢市）</vt:lpstr>
      <vt:lpstr>このままの状態を続けていけば・・・ （今の伊勢市の介護が充足していたとしても）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伊勢市いきいき栄養訪問（訪問型サービスＣ）</vt:lpstr>
      <vt:lpstr>伊勢市いきいきお口訪問（訪問型サービスＣ）</vt:lpstr>
      <vt:lpstr>伊勢市元気はつらつプログラム（通所型サービスＣ）</vt:lpstr>
      <vt:lpstr>伊勢市ちょこっと応援サービス（訪問型サービスＢ）</vt:lpstr>
      <vt:lpstr>伊勢市ちょこっとデイサービス（通所型サービスＢ１）</vt:lpstr>
      <vt:lpstr>伊勢市ちょこっとデイサービス（通所型サービスＢ１）①</vt:lpstr>
      <vt:lpstr>伊勢市ちょこっとデイサービス（通所型サービスＢ１）②</vt:lpstr>
      <vt:lpstr>伊勢市ちょこっとデイサービス（通所型サービスＢ１）③</vt:lpstr>
      <vt:lpstr>PowerPoint プレゼンテーション</vt:lpstr>
      <vt:lpstr>伊勢市つきそい支援サービスの様子</vt:lpstr>
      <vt:lpstr>PowerPoint プレゼンテーション</vt:lpstr>
      <vt:lpstr>PowerPoint プレゼンテーション</vt:lpstr>
      <vt:lpstr>伊勢市生活支援コーディネーター</vt:lpstr>
      <vt:lpstr>PowerPoint プレゼンテーション</vt:lpstr>
      <vt:lpstr>生活支援サポータースキルアップ研修（介護予防サポーター編）</vt:lpstr>
      <vt:lpstr>生活支援サポータースキルアップ研修（おでかけサポーター編）</vt:lpstr>
      <vt:lpstr>生活支援サポータースキルアップ研修（高齢者サロンサポーター編）</vt:lpstr>
      <vt:lpstr>生活支援サポータースキルアップ研修（つきそい支援サポーター編）</vt:lpstr>
    </vt:vector>
  </TitlesOfParts>
  <Company>伊勢市</Company>
  <LinksUpToDate>false</LinksUpToDate>
  <SharedDoc>false</SharedDoc>
  <HyperlinksChanged>false</HyperlinksChanged>
  <AppVersion>5.0.3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伊勢市の人口推計「伊勢市の人口ビジョン」　より抜粋</dc:title>
  <dc:creator>大井戸 清人</dc:creator>
  <cp:lastModifiedBy>喜多 菜々美</cp:lastModifiedBy>
  <cp:lastPrinted>2020-02-18T05:50:28Z</cp:lastPrinted>
  <dcterms:created xsi:type="dcterms:W3CDTF">2015-12-02T23:59:57Z</dcterms:created>
  <dcterms:modified xsi:type="dcterms:W3CDTF">2025-03-17T10:23:07Z</dcterms:modified>
  <cp:revision>526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