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CC"/>
    <a:srgbClr val="DAEFF2"/>
    <a:srgbClr val="CCFFFF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3"/>
    <p:restoredTop sz="94660"/>
  </p:normalViewPr>
  <p:slideViewPr>
    <p:cSldViewPr snapToGrid="0">
      <p:cViewPr varScale="1">
        <p:scale>
          <a:sx n="75" d="100"/>
          <a:sy n="75" d="100"/>
        </p:scale>
        <p:origin x="-14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B366C-F334-44F7-B6A2-E843784ABA73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65A91-8BAA-4E55-B3D1-F25137E25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80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43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9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24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14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90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67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4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03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15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62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81068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5CA5F-4C62-4940-8B9C-D20D95A4E0A5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61B1B-D00E-4688-9D9A-73F0CD24A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82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microsoft.com/office/2007/relationships/hdphoto" Target="../media/hdphoto1.wdp" /><Relationship Id="rId3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21"/>
          <p:cNvSpPr/>
          <p:nvPr/>
        </p:nvSpPr>
        <p:spPr>
          <a:xfrm>
            <a:off x="6021859" y="2671689"/>
            <a:ext cx="2981392" cy="39515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8" name="角丸四角形 16"/>
          <p:cNvSpPr/>
          <p:nvPr/>
        </p:nvSpPr>
        <p:spPr>
          <a:xfrm>
            <a:off x="181234" y="4563550"/>
            <a:ext cx="5715010" cy="21420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9" name="角丸四角形 86"/>
          <p:cNvSpPr/>
          <p:nvPr/>
        </p:nvSpPr>
        <p:spPr>
          <a:xfrm>
            <a:off x="181233" y="716692"/>
            <a:ext cx="5715010" cy="31977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110" name="テキスト ボックス 3"/>
          <p:cNvSpPr txBox="1"/>
          <p:nvPr/>
        </p:nvSpPr>
        <p:spPr>
          <a:xfrm>
            <a:off x="431988" y="142619"/>
            <a:ext cx="8476736" cy="4154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00" dirty="0"/>
              <a:t>伊勢市</a:t>
            </a:r>
            <a:r>
              <a:rPr lang="ja-JP" altLang="en-US" sz="2100" dirty="0" smtClean="0"/>
              <a:t>つきそい支援サービス</a:t>
            </a:r>
            <a:r>
              <a:rPr lang="ja-JP" altLang="en-US" sz="2100" smtClean="0"/>
              <a:t>　イメージ図</a:t>
            </a:r>
            <a:endParaRPr lang="ja-JP" altLang="en-US" sz="1600" dirty="0"/>
          </a:p>
        </p:txBody>
      </p:sp>
      <p:grpSp>
        <p:nvGrpSpPr>
          <p:cNvPr id="1111" name="グループ化 6"/>
          <p:cNvGrpSpPr/>
          <p:nvPr/>
        </p:nvGrpSpPr>
        <p:grpSpPr>
          <a:xfrm>
            <a:off x="2370864" y="921853"/>
            <a:ext cx="2685710" cy="1438812"/>
            <a:chOff x="2537173" y="801073"/>
            <a:chExt cx="2685535" cy="2117126"/>
          </a:xfrm>
        </p:grpSpPr>
        <p:sp>
          <p:nvSpPr>
            <p:cNvPr id="1112" name="正方形/長方形 5"/>
            <p:cNvSpPr/>
            <p:nvPr/>
          </p:nvSpPr>
          <p:spPr>
            <a:xfrm>
              <a:off x="3013279" y="1929658"/>
              <a:ext cx="1721708" cy="988541"/>
            </a:xfrm>
            <a:prstGeom prst="rect">
              <a:avLst/>
            </a:prstGeom>
            <a:solidFill>
              <a:srgbClr val="FFCC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350" dirty="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113" name="二等辺三角形 4"/>
            <p:cNvSpPr/>
            <p:nvPr/>
          </p:nvSpPr>
          <p:spPr>
            <a:xfrm>
              <a:off x="2537173" y="801073"/>
              <a:ext cx="2685535" cy="1128584"/>
            </a:xfrm>
            <a:prstGeom prst="triangle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schemeClr val="accent6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14" name="グループ化 80"/>
          <p:cNvGrpSpPr/>
          <p:nvPr/>
        </p:nvGrpSpPr>
        <p:grpSpPr>
          <a:xfrm>
            <a:off x="6266432" y="3452600"/>
            <a:ext cx="2634054" cy="1077723"/>
            <a:chOff x="8115019" y="1359271"/>
            <a:chExt cx="3593622" cy="1828199"/>
          </a:xfrm>
        </p:grpSpPr>
        <p:sp>
          <p:nvSpPr>
            <p:cNvPr id="1115" name="正方形/長方形 9"/>
            <p:cNvSpPr/>
            <p:nvPr/>
          </p:nvSpPr>
          <p:spPr>
            <a:xfrm>
              <a:off x="8119654" y="1359271"/>
              <a:ext cx="3512850" cy="1771771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16" name="テキスト ボックス 8"/>
            <p:cNvSpPr txBox="1"/>
            <p:nvPr/>
          </p:nvSpPr>
          <p:spPr>
            <a:xfrm>
              <a:off x="8115019" y="1451495"/>
              <a:ext cx="3431538" cy="16822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350" dirty="0" smtClean="0"/>
                <a:t> ・</a:t>
              </a:r>
              <a:r>
                <a:rPr lang="ja-JP" altLang="en-US" sz="1350" dirty="0"/>
                <a:t>集いの</a:t>
              </a:r>
              <a:r>
                <a:rPr lang="ja-JP" altLang="en-US" sz="1350" dirty="0" smtClean="0"/>
                <a:t>場運営</a:t>
              </a:r>
              <a:r>
                <a:rPr lang="ja-JP" altLang="en-US" sz="1350" dirty="0"/>
                <a:t>に係る間接</a:t>
              </a:r>
              <a:r>
                <a:rPr lang="ja-JP" altLang="en-US" sz="1350" dirty="0" smtClean="0"/>
                <a:t>経費</a:t>
              </a:r>
              <a:endParaRPr lang="en-US" altLang="ja-JP" sz="1350" dirty="0" smtClean="0"/>
            </a:p>
            <a:p>
              <a:r>
                <a:rPr lang="ja-JP" altLang="en-US" sz="1350" dirty="0"/>
                <a:t>　</a:t>
              </a:r>
              <a:r>
                <a:rPr lang="ja-JP" altLang="en-US" sz="1350" dirty="0" smtClean="0"/>
                <a:t> </a:t>
              </a:r>
              <a:r>
                <a:rPr lang="ja-JP" altLang="en-US" sz="1000" dirty="0" smtClean="0"/>
                <a:t>賃金</a:t>
              </a:r>
              <a:r>
                <a:rPr lang="ja-JP" altLang="en-US" sz="1000" dirty="0" smtClean="0"/>
                <a:t>、</a:t>
              </a:r>
              <a:r>
                <a:rPr lang="ja-JP" altLang="en-US" sz="1000" dirty="0" smtClean="0"/>
                <a:t>需用費、役務費、備品購入費、</a:t>
              </a:r>
              <a:endParaRPr lang="en-US" altLang="ja-JP" sz="1000" dirty="0" smtClean="0"/>
            </a:p>
            <a:p>
              <a:r>
                <a:rPr lang="ja-JP" altLang="en-US" sz="1000" dirty="0" smtClean="0"/>
                <a:t> </a:t>
              </a:r>
              <a:r>
                <a:rPr lang="ja-JP" altLang="en-US" sz="1000" dirty="0" smtClean="0"/>
                <a:t> </a:t>
              </a:r>
              <a:r>
                <a:rPr lang="ja-JP" altLang="en-US" sz="1000" dirty="0" smtClean="0"/>
                <a:t> </a:t>
              </a:r>
              <a:r>
                <a:rPr lang="ja-JP" altLang="en-US" sz="1000" dirty="0" smtClean="0"/>
                <a:t> </a:t>
              </a:r>
              <a:r>
                <a:rPr lang="ja-JP" altLang="en-US" sz="1000" dirty="0" smtClean="0"/>
                <a:t> </a:t>
              </a:r>
              <a:r>
                <a:rPr lang="ja-JP" altLang="en-US" sz="1000" dirty="0" smtClean="0"/>
                <a:t>使用料など</a:t>
              </a:r>
              <a:endParaRPr lang="ja-JP" altLang="en-US" sz="1000" dirty="0" smtClean="0"/>
            </a:p>
            <a:p>
              <a:endParaRPr lang="en-US" altLang="ja-JP" sz="800" dirty="0"/>
            </a:p>
            <a:p>
              <a:r>
                <a:rPr lang="ja-JP" altLang="en-US" sz="1350" dirty="0" smtClean="0"/>
                <a:t> </a:t>
              </a:r>
              <a:r>
                <a:rPr lang="ja-JP" altLang="en-US" sz="1350" dirty="0"/>
                <a:t>・運転者の保険加入費用</a:t>
              </a:r>
              <a:endParaRPr lang="en-US" altLang="ja-JP" sz="1350" dirty="0"/>
            </a:p>
          </p:txBody>
        </p:sp>
      </p:grpSp>
      <p:grpSp>
        <p:nvGrpSpPr>
          <p:cNvPr id="1117" name="グループ化 81"/>
          <p:cNvGrpSpPr/>
          <p:nvPr/>
        </p:nvGrpSpPr>
        <p:grpSpPr>
          <a:xfrm>
            <a:off x="6266432" y="5708175"/>
            <a:ext cx="2539494" cy="793745"/>
            <a:chOff x="8123703" y="3396463"/>
            <a:chExt cx="3385992" cy="1366104"/>
          </a:xfrm>
        </p:grpSpPr>
        <p:sp>
          <p:nvSpPr>
            <p:cNvPr id="1118" name="テキスト ボックス 11"/>
            <p:cNvSpPr txBox="1"/>
            <p:nvPr/>
          </p:nvSpPr>
          <p:spPr>
            <a:xfrm>
              <a:off x="8170738" y="3479351"/>
              <a:ext cx="3291924" cy="954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50" dirty="0" smtClean="0"/>
                <a:t>伊勢市</a:t>
              </a:r>
              <a:r>
                <a:rPr lang="ja-JP" altLang="en-US" sz="1350" dirty="0"/>
                <a:t>生活支援</a:t>
              </a:r>
              <a:r>
                <a:rPr lang="ja-JP" altLang="en-US" sz="1350" dirty="0" smtClean="0"/>
                <a:t>サポーター</a:t>
              </a:r>
              <a:endParaRPr lang="en-US" altLang="ja-JP" sz="1350" dirty="0" smtClean="0"/>
            </a:p>
            <a:p>
              <a:r>
                <a:rPr lang="ja-JP" altLang="en-US" sz="1350" dirty="0" smtClean="0"/>
                <a:t>スキルアップ研修</a:t>
              </a:r>
              <a:endParaRPr lang="en-US" altLang="ja-JP" sz="1350" dirty="0"/>
            </a:p>
            <a:p>
              <a:r>
                <a:rPr lang="en-US" altLang="ja-JP" sz="1350" dirty="0"/>
                <a:t> ※</a:t>
              </a:r>
              <a:r>
                <a:rPr lang="ja-JP" altLang="en-US" sz="1350" dirty="0"/>
                <a:t>南部自動車学校との協働</a:t>
              </a:r>
              <a:endParaRPr lang="en-US" altLang="ja-JP" sz="1350" dirty="0"/>
            </a:p>
          </p:txBody>
        </p:sp>
        <p:sp>
          <p:nvSpPr>
            <p:cNvPr id="1119" name="正方形/長方形 12"/>
            <p:cNvSpPr/>
            <p:nvPr/>
          </p:nvSpPr>
          <p:spPr>
            <a:xfrm>
              <a:off x="8123703" y="3396463"/>
              <a:ext cx="3385992" cy="1366104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grpSp>
        <p:nvGrpSpPr>
          <p:cNvPr id="1120" name="グループ化 87"/>
          <p:cNvGrpSpPr/>
          <p:nvPr/>
        </p:nvGrpSpPr>
        <p:grpSpPr>
          <a:xfrm>
            <a:off x="3160371" y="3084083"/>
            <a:ext cx="2422458" cy="504091"/>
            <a:chOff x="394569" y="2882733"/>
            <a:chExt cx="3229944" cy="672121"/>
          </a:xfrm>
        </p:grpSpPr>
        <p:sp>
          <p:nvSpPr>
            <p:cNvPr id="1121" name="角丸四角形 18"/>
            <p:cNvSpPr/>
            <p:nvPr/>
          </p:nvSpPr>
          <p:spPr>
            <a:xfrm>
              <a:off x="408001" y="2882733"/>
              <a:ext cx="3216512" cy="672121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22" name="テキスト ボックス 19"/>
            <p:cNvSpPr txBox="1"/>
            <p:nvPr/>
          </p:nvSpPr>
          <p:spPr>
            <a:xfrm>
              <a:off x="394569" y="2995172"/>
              <a:ext cx="3229944" cy="45140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600" dirty="0"/>
                <a:t>買物・</a:t>
              </a:r>
              <a:r>
                <a:rPr lang="ja-JP" altLang="en-US" sz="1600" dirty="0" smtClean="0"/>
                <a:t>通院・最寄のバス停</a:t>
              </a:r>
              <a:endParaRPr lang="ja-JP" altLang="en-US" sz="1600" dirty="0"/>
            </a:p>
          </p:txBody>
        </p:sp>
      </p:grpSp>
      <p:grpSp>
        <p:nvGrpSpPr>
          <p:cNvPr id="1123" name="グループ化 93"/>
          <p:cNvGrpSpPr/>
          <p:nvPr/>
        </p:nvGrpSpPr>
        <p:grpSpPr>
          <a:xfrm>
            <a:off x="551591" y="3061131"/>
            <a:ext cx="1196056" cy="506447"/>
            <a:chOff x="4587275" y="2997858"/>
            <a:chExt cx="1594741" cy="675262"/>
          </a:xfrm>
        </p:grpSpPr>
        <p:sp>
          <p:nvSpPr>
            <p:cNvPr id="1124" name="角丸四角形 22"/>
            <p:cNvSpPr/>
            <p:nvPr/>
          </p:nvSpPr>
          <p:spPr>
            <a:xfrm>
              <a:off x="4587275" y="2997858"/>
              <a:ext cx="1594741" cy="67526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25" name="テキスト ボックス 23"/>
            <p:cNvSpPr txBox="1"/>
            <p:nvPr/>
          </p:nvSpPr>
          <p:spPr>
            <a:xfrm>
              <a:off x="4902462" y="3087523"/>
              <a:ext cx="964368" cy="553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100" dirty="0"/>
                <a:t>自宅</a:t>
              </a:r>
            </a:p>
          </p:txBody>
        </p:sp>
      </p:grpSp>
      <p:sp>
        <p:nvSpPr>
          <p:cNvPr id="1126" name="テキスト ボックス 30"/>
          <p:cNvSpPr txBox="1"/>
          <p:nvPr/>
        </p:nvSpPr>
        <p:spPr>
          <a:xfrm>
            <a:off x="1463769" y="4115852"/>
            <a:ext cx="86594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b="1" dirty="0"/>
              <a:t>イメージ図</a:t>
            </a:r>
            <a:endParaRPr lang="en-US" altLang="ja-JP" sz="1200" b="1" dirty="0"/>
          </a:p>
        </p:txBody>
      </p:sp>
      <p:grpSp>
        <p:nvGrpSpPr>
          <p:cNvPr id="1127" name="グループ化 1"/>
          <p:cNvGrpSpPr/>
          <p:nvPr/>
        </p:nvGrpSpPr>
        <p:grpSpPr>
          <a:xfrm>
            <a:off x="256651" y="4902452"/>
            <a:ext cx="5493866" cy="1490627"/>
            <a:chOff x="655281" y="4357098"/>
            <a:chExt cx="7325152" cy="1987502"/>
          </a:xfrm>
        </p:grpSpPr>
        <p:grpSp>
          <p:nvGrpSpPr>
            <p:cNvPr id="1128" name="グループ化 52"/>
            <p:cNvGrpSpPr/>
            <p:nvPr/>
          </p:nvGrpSpPr>
          <p:grpSpPr>
            <a:xfrm>
              <a:off x="655281" y="4357098"/>
              <a:ext cx="7208894" cy="451461"/>
              <a:chOff x="282725" y="4358850"/>
              <a:chExt cx="7208894" cy="451461"/>
            </a:xfrm>
          </p:grpSpPr>
          <p:grpSp>
            <p:nvGrpSpPr>
              <p:cNvPr id="1129" name="グループ化 51"/>
              <p:cNvGrpSpPr/>
              <p:nvPr/>
            </p:nvGrpSpPr>
            <p:grpSpPr>
              <a:xfrm>
                <a:off x="282725" y="4358850"/>
                <a:ext cx="7208894" cy="451461"/>
                <a:chOff x="294635" y="4697507"/>
                <a:chExt cx="7208894" cy="451461"/>
              </a:xfrm>
            </p:grpSpPr>
            <p:sp>
              <p:nvSpPr>
                <p:cNvPr id="1130" name="加算記号 47"/>
                <p:cNvSpPr/>
                <p:nvPr/>
              </p:nvSpPr>
              <p:spPr>
                <a:xfrm>
                  <a:off x="593124" y="4732574"/>
                  <a:ext cx="6582033" cy="416394"/>
                </a:xfrm>
                <a:prstGeom prst="mathPlus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50"/>
                </a:p>
              </p:txBody>
            </p:sp>
            <p:grpSp>
              <p:nvGrpSpPr>
                <p:cNvPr id="1131" name="グループ化 43"/>
                <p:cNvGrpSpPr/>
                <p:nvPr/>
              </p:nvGrpSpPr>
              <p:grpSpPr>
                <a:xfrm>
                  <a:off x="294635" y="4702584"/>
                  <a:ext cx="1287690" cy="441607"/>
                  <a:chOff x="6166082" y="4679167"/>
                  <a:chExt cx="1287690" cy="441607"/>
                </a:xfrm>
              </p:grpSpPr>
              <p:sp>
                <p:nvSpPr>
                  <p:cNvPr id="1132" name="角丸四角形 40"/>
                  <p:cNvSpPr/>
                  <p:nvPr/>
                </p:nvSpPr>
                <p:spPr>
                  <a:xfrm>
                    <a:off x="6215839" y="4679167"/>
                    <a:ext cx="1188176" cy="441607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99336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50"/>
                  </a:p>
                </p:txBody>
              </p:sp>
              <p:sp>
                <p:nvSpPr>
                  <p:cNvPr id="1133" name="テキスト ボックス 41"/>
                  <p:cNvSpPr txBox="1"/>
                  <p:nvPr/>
                </p:nvSpPr>
                <p:spPr>
                  <a:xfrm>
                    <a:off x="6166082" y="4715304"/>
                    <a:ext cx="1287690" cy="400110"/>
                  </a:xfrm>
                  <a:prstGeom prst="rect">
                    <a:avLst/>
                  </a:prstGeom>
                  <a:noFill/>
                  <a:ln w="19050"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sz="1350" dirty="0"/>
                      <a:t>利用者宅</a:t>
                    </a:r>
                  </a:p>
                </p:txBody>
              </p:sp>
            </p:grpSp>
            <p:grpSp>
              <p:nvGrpSpPr>
                <p:cNvPr id="1134" name="グループ化 44"/>
                <p:cNvGrpSpPr/>
                <p:nvPr/>
              </p:nvGrpSpPr>
              <p:grpSpPr>
                <a:xfrm>
                  <a:off x="6215839" y="4697507"/>
                  <a:ext cx="1287690" cy="441607"/>
                  <a:chOff x="6166082" y="4679167"/>
                  <a:chExt cx="1287690" cy="441607"/>
                </a:xfrm>
              </p:grpSpPr>
              <p:sp>
                <p:nvSpPr>
                  <p:cNvPr id="1135" name="角丸四角形 45"/>
                  <p:cNvSpPr/>
                  <p:nvPr/>
                </p:nvSpPr>
                <p:spPr>
                  <a:xfrm>
                    <a:off x="6215839" y="4679167"/>
                    <a:ext cx="1188176" cy="441607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99336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350"/>
                  </a:p>
                </p:txBody>
              </p:sp>
              <p:sp>
                <p:nvSpPr>
                  <p:cNvPr id="1136" name="テキスト ボックス 46"/>
                  <p:cNvSpPr txBox="1"/>
                  <p:nvPr/>
                </p:nvSpPr>
                <p:spPr>
                  <a:xfrm>
                    <a:off x="6166082" y="4715304"/>
                    <a:ext cx="1287690" cy="400110"/>
                  </a:xfrm>
                  <a:prstGeom prst="rect">
                    <a:avLst/>
                  </a:prstGeom>
                  <a:noFill/>
                  <a:ln w="19050"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sz="1350" dirty="0"/>
                      <a:t>利用者宅</a:t>
                    </a:r>
                  </a:p>
                </p:txBody>
              </p:sp>
            </p:grpSp>
          </p:grpSp>
          <p:grpSp>
            <p:nvGrpSpPr>
              <p:cNvPr id="1137" name="グループ化 49"/>
              <p:cNvGrpSpPr/>
              <p:nvPr/>
            </p:nvGrpSpPr>
            <p:grpSpPr>
              <a:xfrm>
                <a:off x="3101675" y="4363777"/>
                <a:ext cx="1570995" cy="441607"/>
                <a:chOff x="2783296" y="4697507"/>
                <a:chExt cx="1570995" cy="441607"/>
              </a:xfrm>
            </p:grpSpPr>
            <p:sp>
              <p:nvSpPr>
                <p:cNvPr id="1138" name="角丸四角形 37"/>
                <p:cNvSpPr/>
                <p:nvPr/>
              </p:nvSpPr>
              <p:spPr>
                <a:xfrm>
                  <a:off x="2812753" y="4697507"/>
                  <a:ext cx="1512081" cy="441607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rgbClr val="9933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50"/>
                </a:p>
              </p:txBody>
            </p:sp>
            <p:sp>
              <p:nvSpPr>
                <p:cNvPr id="1139" name="テキスト ボックス 42"/>
                <p:cNvSpPr txBox="1"/>
                <p:nvPr/>
              </p:nvSpPr>
              <p:spPr>
                <a:xfrm>
                  <a:off x="2783296" y="4733644"/>
                  <a:ext cx="1570995" cy="40011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1350" dirty="0"/>
                    <a:t>集いの場等</a:t>
                  </a:r>
                </a:p>
              </p:txBody>
            </p:sp>
          </p:grpSp>
        </p:grpSp>
        <p:sp>
          <p:nvSpPr>
            <p:cNvPr id="1140" name="左矢印 53"/>
            <p:cNvSpPr/>
            <p:nvPr/>
          </p:nvSpPr>
          <p:spPr>
            <a:xfrm rot="16200000">
              <a:off x="4028031" y="5286636"/>
              <a:ext cx="433513" cy="564240"/>
            </a:xfrm>
            <a:prstGeom prst="lef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41" name="右中かっこ 56"/>
            <p:cNvSpPr/>
            <p:nvPr/>
          </p:nvSpPr>
          <p:spPr>
            <a:xfrm rot="5400000">
              <a:off x="2533218" y="4173861"/>
              <a:ext cx="425285" cy="1799913"/>
            </a:xfrm>
            <a:prstGeom prst="rightBrac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42" name="テキスト ボックス 60"/>
            <p:cNvSpPr txBox="1"/>
            <p:nvPr/>
          </p:nvSpPr>
          <p:spPr>
            <a:xfrm>
              <a:off x="1499772" y="5351999"/>
              <a:ext cx="5848379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 smtClean="0"/>
                <a:t>　　　　　　　　　①</a:t>
              </a:r>
              <a:r>
                <a:rPr lang="ja-JP" altLang="en-US" sz="1050" dirty="0"/>
                <a:t>　　　　　　　　</a:t>
              </a:r>
              <a:r>
                <a:rPr lang="ja-JP" altLang="en-US" sz="1050" dirty="0" smtClean="0"/>
                <a:t>　　　　　　　　　　　　　　　 </a:t>
              </a:r>
              <a:r>
                <a:rPr lang="ja-JP" altLang="en-US" sz="1050" dirty="0"/>
                <a:t>　 </a:t>
              </a:r>
              <a:r>
                <a:rPr lang="ja-JP" altLang="en-US" sz="1050" dirty="0" smtClean="0"/>
                <a:t>②</a:t>
              </a:r>
              <a:endParaRPr lang="ja-JP" altLang="en-US" sz="1050" dirty="0"/>
            </a:p>
          </p:txBody>
        </p:sp>
        <p:grpSp>
          <p:nvGrpSpPr>
            <p:cNvPr id="1143" name="グループ化 78"/>
            <p:cNvGrpSpPr/>
            <p:nvPr/>
          </p:nvGrpSpPr>
          <p:grpSpPr>
            <a:xfrm>
              <a:off x="747257" y="5923211"/>
              <a:ext cx="7233176" cy="421389"/>
              <a:chOff x="1557655" y="6081234"/>
              <a:chExt cx="7233176" cy="421389"/>
            </a:xfrm>
          </p:grpSpPr>
          <p:sp>
            <p:nvSpPr>
              <p:cNvPr id="1144" name="正方形/長方形 69"/>
              <p:cNvSpPr/>
              <p:nvPr/>
            </p:nvSpPr>
            <p:spPr>
              <a:xfrm>
                <a:off x="1688479" y="6081234"/>
                <a:ext cx="6986093" cy="42138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 dirty="0"/>
              </a:p>
            </p:txBody>
          </p:sp>
          <p:sp>
            <p:nvSpPr>
              <p:cNvPr id="1145" name="テキスト ボックス 70"/>
              <p:cNvSpPr txBox="1"/>
              <p:nvPr/>
            </p:nvSpPr>
            <p:spPr>
              <a:xfrm>
                <a:off x="1557655" y="6122653"/>
                <a:ext cx="7233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1050" dirty="0" smtClean="0"/>
                  <a:t>①・②の</a:t>
                </a:r>
                <a:r>
                  <a:rPr lang="ja-JP" altLang="en-US" sz="1050" dirty="0"/>
                  <a:t>送迎部分については実費相当分</a:t>
                </a:r>
                <a:r>
                  <a:rPr lang="ja-JP" altLang="en-US" sz="1050" dirty="0" smtClean="0"/>
                  <a:t>（ガソリン代</a:t>
                </a:r>
                <a:r>
                  <a:rPr lang="ja-JP" altLang="en-US" sz="1050" dirty="0"/>
                  <a:t>、</a:t>
                </a:r>
                <a:r>
                  <a:rPr lang="ja-JP" altLang="en-US" sz="1050" dirty="0" smtClean="0"/>
                  <a:t>駐車場料</a:t>
                </a:r>
                <a:r>
                  <a:rPr lang="ja-JP" altLang="en-US" sz="1050" dirty="0"/>
                  <a:t>、道路交通料）のみ徴収可能</a:t>
                </a:r>
              </a:p>
            </p:txBody>
          </p:sp>
        </p:grpSp>
        <p:sp>
          <p:nvSpPr>
            <p:cNvPr id="1146" name="右中かっこ 74"/>
            <p:cNvSpPr/>
            <p:nvPr/>
          </p:nvSpPr>
          <p:spPr>
            <a:xfrm rot="5400000">
              <a:off x="5653378" y="4193887"/>
              <a:ext cx="428908" cy="1763489"/>
            </a:xfrm>
            <a:prstGeom prst="rightBrac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sp>
        <p:nvSpPr>
          <p:cNvPr id="1147" name="テキスト ボックス 82"/>
          <p:cNvSpPr txBox="1"/>
          <p:nvPr/>
        </p:nvSpPr>
        <p:spPr>
          <a:xfrm>
            <a:off x="3004125" y="1754200"/>
            <a:ext cx="1415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集いの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場</a:t>
            </a:r>
            <a:endParaRPr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148" name="図 88"/>
          <p:cNvPicPr/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38426" b="47130" l="38646" r="42656"/>
                    </a14:imgEffect>
                  </a14:imgLayer>
                </a14:imgProps>
              </a:ext>
            </a:extLst>
          </a:blip>
          <a:srcRect l="38577" t="38432" r="57359" b="52867"/>
          <a:stretch>
            <a:fillRect/>
          </a:stretch>
        </p:blipFill>
        <p:spPr>
          <a:xfrm>
            <a:off x="4317173" y="1989351"/>
            <a:ext cx="589127" cy="660044"/>
          </a:xfrm>
          <a:prstGeom prst="rect">
            <a:avLst/>
          </a:prstGeom>
          <a:ln>
            <a:noFill/>
          </a:ln>
        </p:spPr>
      </p:pic>
      <p:sp>
        <p:nvSpPr>
          <p:cNvPr id="1149" name="円/楕円 2"/>
          <p:cNvSpPr/>
          <p:nvPr/>
        </p:nvSpPr>
        <p:spPr>
          <a:xfrm>
            <a:off x="1411324" y="1644265"/>
            <a:ext cx="2409743" cy="2257168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150" name="上下矢印 13"/>
          <p:cNvSpPr/>
          <p:nvPr/>
        </p:nvSpPr>
        <p:spPr>
          <a:xfrm>
            <a:off x="3307440" y="2392290"/>
            <a:ext cx="394633" cy="60361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1" name="上下矢印 57"/>
          <p:cNvSpPr/>
          <p:nvPr/>
        </p:nvSpPr>
        <p:spPr>
          <a:xfrm rot="2941988">
            <a:off x="2039088" y="1858908"/>
            <a:ext cx="394633" cy="122746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2" name="上下矢印 58"/>
          <p:cNvSpPr/>
          <p:nvPr/>
        </p:nvSpPr>
        <p:spPr>
          <a:xfrm rot="5400000">
            <a:off x="2302238" y="2667666"/>
            <a:ext cx="394633" cy="122746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3" name="下矢印 15"/>
          <p:cNvSpPr/>
          <p:nvPr/>
        </p:nvSpPr>
        <p:spPr>
          <a:xfrm>
            <a:off x="2499554" y="3991462"/>
            <a:ext cx="538812" cy="46166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4" name="加算記号 20"/>
          <p:cNvSpPr/>
          <p:nvPr/>
        </p:nvSpPr>
        <p:spPr>
          <a:xfrm>
            <a:off x="7287379" y="4563550"/>
            <a:ext cx="555239" cy="58068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55" name="グループ化 64"/>
          <p:cNvGrpSpPr/>
          <p:nvPr/>
        </p:nvGrpSpPr>
        <p:grpSpPr>
          <a:xfrm>
            <a:off x="6577207" y="2461846"/>
            <a:ext cx="2010033" cy="419685"/>
            <a:chOff x="4020930" y="3087523"/>
            <a:chExt cx="2680044" cy="585597"/>
          </a:xfrm>
        </p:grpSpPr>
        <p:sp>
          <p:nvSpPr>
            <p:cNvPr id="1156" name="角丸四角形 65"/>
            <p:cNvSpPr/>
            <p:nvPr/>
          </p:nvSpPr>
          <p:spPr>
            <a:xfrm>
              <a:off x="4020930" y="3087523"/>
              <a:ext cx="2680044" cy="585597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57" name="テキスト ボックス 66"/>
            <p:cNvSpPr txBox="1"/>
            <p:nvPr/>
          </p:nvSpPr>
          <p:spPr>
            <a:xfrm>
              <a:off x="4184319" y="3087523"/>
              <a:ext cx="2400657" cy="444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100" dirty="0" smtClean="0"/>
                <a:t>伊勢市の支援</a:t>
              </a:r>
              <a:endParaRPr lang="ja-JP" altLang="en-US" sz="2100" dirty="0"/>
            </a:p>
          </p:txBody>
        </p:sp>
      </p:grpSp>
      <p:grpSp>
        <p:nvGrpSpPr>
          <p:cNvPr id="1158" name="グループ化 67"/>
          <p:cNvGrpSpPr/>
          <p:nvPr/>
        </p:nvGrpSpPr>
        <p:grpSpPr>
          <a:xfrm>
            <a:off x="6164392" y="3023066"/>
            <a:ext cx="1125675" cy="369333"/>
            <a:chOff x="748126" y="3001820"/>
            <a:chExt cx="1724784" cy="556435"/>
          </a:xfrm>
        </p:grpSpPr>
        <p:sp>
          <p:nvSpPr>
            <p:cNvPr id="1159" name="角丸四角形 68"/>
            <p:cNvSpPr/>
            <p:nvPr/>
          </p:nvSpPr>
          <p:spPr>
            <a:xfrm>
              <a:off x="748126" y="3001820"/>
              <a:ext cx="1724784" cy="553034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60" name="テキスト ボックス 76"/>
            <p:cNvSpPr txBox="1"/>
            <p:nvPr/>
          </p:nvSpPr>
          <p:spPr>
            <a:xfrm>
              <a:off x="1008806" y="3001822"/>
              <a:ext cx="1169551" cy="55643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dirty="0"/>
                <a:t>補助金</a:t>
              </a:r>
              <a:endParaRPr lang="en-US" altLang="ja-JP" dirty="0" smtClean="0"/>
            </a:p>
          </p:txBody>
        </p:sp>
      </p:grpSp>
      <p:grpSp>
        <p:nvGrpSpPr>
          <p:cNvPr id="1161" name="グループ化 77"/>
          <p:cNvGrpSpPr/>
          <p:nvPr/>
        </p:nvGrpSpPr>
        <p:grpSpPr>
          <a:xfrm>
            <a:off x="6143865" y="5205294"/>
            <a:ext cx="1726635" cy="446120"/>
            <a:chOff x="748125" y="2882733"/>
            <a:chExt cx="2532030" cy="672121"/>
          </a:xfrm>
        </p:grpSpPr>
        <p:sp>
          <p:nvSpPr>
            <p:cNvPr id="1162" name="角丸四角形 79"/>
            <p:cNvSpPr/>
            <p:nvPr/>
          </p:nvSpPr>
          <p:spPr>
            <a:xfrm>
              <a:off x="748125" y="2882733"/>
              <a:ext cx="2532030" cy="672121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63" name="テキスト ボックス 83"/>
            <p:cNvSpPr txBox="1"/>
            <p:nvPr/>
          </p:nvSpPr>
          <p:spPr>
            <a:xfrm>
              <a:off x="967700" y="2946545"/>
              <a:ext cx="2092878" cy="5564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dirty="0" smtClean="0"/>
                <a:t>安全運転</a:t>
              </a:r>
              <a:r>
                <a:rPr lang="ja-JP" altLang="en-US" dirty="0"/>
                <a:t>講習</a:t>
              </a:r>
              <a:endParaRPr lang="en-US" altLang="ja-JP" dirty="0" smtClean="0"/>
            </a:p>
          </p:txBody>
        </p:sp>
      </p:grpSp>
      <p:grpSp>
        <p:nvGrpSpPr>
          <p:cNvPr id="1164" name="グループ化 84"/>
          <p:cNvGrpSpPr/>
          <p:nvPr/>
        </p:nvGrpSpPr>
        <p:grpSpPr>
          <a:xfrm>
            <a:off x="6096029" y="1280023"/>
            <a:ext cx="2880299" cy="952866"/>
            <a:chOff x="8115019" y="1359271"/>
            <a:chExt cx="3517485" cy="1771771"/>
          </a:xfrm>
        </p:grpSpPr>
        <p:sp>
          <p:nvSpPr>
            <p:cNvPr id="1165" name="正方形/長方形 85"/>
            <p:cNvSpPr/>
            <p:nvPr/>
          </p:nvSpPr>
          <p:spPr>
            <a:xfrm>
              <a:off x="8119654" y="1359271"/>
              <a:ext cx="3512850" cy="1771771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66" name="テキスト ボックス 89"/>
            <p:cNvSpPr txBox="1"/>
            <p:nvPr/>
          </p:nvSpPr>
          <p:spPr>
            <a:xfrm>
              <a:off x="8115019" y="1451495"/>
              <a:ext cx="304426" cy="5090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350" dirty="0" smtClean="0"/>
                <a:t> </a:t>
              </a:r>
              <a:endParaRPr lang="en-US" altLang="ja-JP" sz="1350" dirty="0"/>
            </a:p>
          </p:txBody>
        </p:sp>
      </p:grpSp>
      <p:sp>
        <p:nvSpPr>
          <p:cNvPr id="1167" name="テキスト ボックス 90"/>
          <p:cNvSpPr txBox="1"/>
          <p:nvPr/>
        </p:nvSpPr>
        <p:spPr>
          <a:xfrm>
            <a:off x="6125138" y="1316745"/>
            <a:ext cx="2946640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/>
              <a:t>集いの場の整備をするとともに、集いの場・買物・</a:t>
            </a:r>
            <a:endParaRPr lang="en-US" altLang="ja-JP" sz="1050" dirty="0" smtClean="0"/>
          </a:p>
          <a:p>
            <a:r>
              <a:rPr lang="ja-JP" altLang="en-US" sz="1050" dirty="0" smtClean="0"/>
              <a:t>通院などへの移送を伴う付き添い支援を行うこと</a:t>
            </a:r>
            <a:endParaRPr lang="en-US" altLang="ja-JP" sz="1050" dirty="0" smtClean="0"/>
          </a:p>
          <a:p>
            <a:r>
              <a:rPr lang="ja-JP" altLang="en-US" sz="1050" dirty="0"/>
              <a:t>により</a:t>
            </a:r>
            <a:r>
              <a:rPr lang="ja-JP" altLang="en-US" sz="1050" dirty="0" smtClean="0"/>
              <a:t>、定期的な外出の確保を図り、高齢者など</a:t>
            </a:r>
            <a:endParaRPr lang="en-US" altLang="ja-JP" sz="1050" dirty="0" smtClean="0"/>
          </a:p>
          <a:p>
            <a:r>
              <a:rPr lang="ja-JP" altLang="en-US" sz="1050" dirty="0" smtClean="0"/>
              <a:t>の閉じこもりを予防し、高齢者と支援者双方の介</a:t>
            </a:r>
            <a:endParaRPr lang="en-US" altLang="ja-JP" sz="1050" dirty="0" smtClean="0"/>
          </a:p>
          <a:p>
            <a:r>
              <a:rPr lang="ja-JP" altLang="en-US" sz="1050" dirty="0" smtClean="0"/>
              <a:t>護予防を推進することを目的とする。</a:t>
            </a:r>
            <a:endParaRPr lang="en-US" altLang="ja-JP" sz="1350" dirty="0"/>
          </a:p>
        </p:txBody>
      </p:sp>
      <p:grpSp>
        <p:nvGrpSpPr>
          <p:cNvPr id="1168" name="グループ化 91"/>
          <p:cNvGrpSpPr/>
          <p:nvPr/>
        </p:nvGrpSpPr>
        <p:grpSpPr>
          <a:xfrm>
            <a:off x="6107679" y="799858"/>
            <a:ext cx="699622" cy="399892"/>
            <a:chOff x="4020931" y="3087523"/>
            <a:chExt cx="932829" cy="585597"/>
          </a:xfrm>
        </p:grpSpPr>
        <p:sp>
          <p:nvSpPr>
            <p:cNvPr id="1169" name="角丸四角形 92"/>
            <p:cNvSpPr/>
            <p:nvPr/>
          </p:nvSpPr>
          <p:spPr>
            <a:xfrm>
              <a:off x="4020931" y="3087523"/>
              <a:ext cx="932829" cy="585597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70" name="テキスト ボックス 94"/>
            <p:cNvSpPr txBox="1"/>
            <p:nvPr/>
          </p:nvSpPr>
          <p:spPr>
            <a:xfrm>
              <a:off x="4054799" y="3115141"/>
              <a:ext cx="861775" cy="5153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dirty="0"/>
                <a:t>目的</a:t>
              </a:r>
            </a:p>
          </p:txBody>
        </p:sp>
      </p:grpSp>
      <p:sp>
        <p:nvSpPr>
          <p:cNvPr id="1171" name="テキスト ボックス 71"/>
          <p:cNvSpPr txBox="1"/>
          <p:nvPr/>
        </p:nvSpPr>
        <p:spPr>
          <a:xfrm>
            <a:off x="7263848" y="3020489"/>
            <a:ext cx="178606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altLang="ja-JP" sz="1050" dirty="0" smtClean="0">
                <a:solidFill>
                  <a:prstClr val="black"/>
                </a:solidFill>
                <a:latin typeface="+mj-ea"/>
                <a:ea typeface="+mj-ea"/>
              </a:rPr>
              <a:t>100,000</a:t>
            </a:r>
            <a:r>
              <a:rPr lang="ja-JP" altLang="en-US" sz="1050" dirty="0" smtClean="0">
                <a:solidFill>
                  <a:prstClr val="black"/>
                </a:solidFill>
                <a:latin typeface="+mj-ea"/>
                <a:ea typeface="+mj-ea"/>
              </a:rPr>
              <a:t>円</a:t>
            </a:r>
            <a:r>
              <a:rPr lang="en-US" altLang="ja-JP" sz="1050" dirty="0" smtClean="0">
                <a:solidFill>
                  <a:prstClr val="black"/>
                </a:solidFill>
                <a:latin typeface="+mj-ea"/>
                <a:ea typeface="+mj-ea"/>
              </a:rPr>
              <a:t>/</a:t>
            </a:r>
            <a:r>
              <a:rPr lang="ja-JP" altLang="en-US" sz="1050" dirty="0" smtClean="0">
                <a:solidFill>
                  <a:prstClr val="black"/>
                </a:solidFill>
                <a:latin typeface="+mj-ea"/>
                <a:ea typeface="+mj-ea"/>
              </a:rPr>
              <a:t>年</a:t>
            </a:r>
            <a:r>
              <a:rPr lang="ja-JP" altLang="en-US" sz="1050" dirty="0" smtClean="0">
                <a:solidFill>
                  <a:prstClr val="black"/>
                </a:solidFill>
                <a:latin typeface="+mj-ea"/>
                <a:ea typeface="+mj-ea"/>
              </a:rPr>
              <a:t>＋</a:t>
            </a:r>
            <a:r>
              <a:rPr lang="en-US" altLang="ja-JP" sz="1050" dirty="0" smtClean="0">
                <a:solidFill>
                  <a:prstClr val="black"/>
                </a:solidFill>
                <a:latin typeface="+mj-ea"/>
                <a:ea typeface="+mj-ea"/>
              </a:rPr>
              <a:t>21,000</a:t>
            </a:r>
            <a:r>
              <a:rPr lang="ja-JP" altLang="en-US" sz="1050" dirty="0" smtClean="0">
                <a:solidFill>
                  <a:prstClr val="black"/>
                </a:solidFill>
                <a:latin typeface="+mj-ea"/>
                <a:ea typeface="+mj-ea"/>
              </a:rPr>
              <a:t>円</a:t>
            </a:r>
            <a:r>
              <a:rPr lang="en-US" altLang="ja-JP" sz="1050" dirty="0" smtClean="0">
                <a:solidFill>
                  <a:prstClr val="black"/>
                </a:solidFill>
                <a:latin typeface="+mj-ea"/>
                <a:ea typeface="+mj-ea"/>
              </a:rPr>
              <a:t>/</a:t>
            </a:r>
            <a:r>
              <a:rPr lang="ja-JP" altLang="en-US" sz="1050" dirty="0">
                <a:solidFill>
                  <a:prstClr val="black"/>
                </a:solidFill>
                <a:latin typeface="+mj-ea"/>
                <a:ea typeface="+mj-ea"/>
              </a:rPr>
              <a:t>車</a:t>
            </a:r>
            <a:endParaRPr lang="en-US" altLang="ja-JP" sz="1050" dirty="0" smtClean="0">
              <a:solidFill>
                <a:prstClr val="black"/>
              </a:solidFill>
              <a:latin typeface="+mj-ea"/>
              <a:ea typeface="+mj-ea"/>
            </a:endParaRPr>
          </a:p>
          <a:p>
            <a:pPr defTabSz="914400"/>
            <a:r>
              <a:rPr lang="ja-JP" altLang="en-US" sz="1050" dirty="0" smtClean="0">
                <a:solidFill>
                  <a:prstClr val="black"/>
                </a:solidFill>
                <a:latin typeface="+mj-ea"/>
                <a:ea typeface="+mj-ea"/>
              </a:rPr>
              <a:t>（新規の場合</a:t>
            </a:r>
            <a:r>
              <a:rPr lang="en-US" altLang="ja-JP" sz="1050" dirty="0" smtClean="0">
                <a:solidFill>
                  <a:prstClr val="black"/>
                </a:solidFill>
                <a:latin typeface="+mj-ea"/>
                <a:ea typeface="+mj-ea"/>
              </a:rPr>
              <a:t>250,000</a:t>
            </a:r>
            <a:r>
              <a:rPr lang="ja-JP" altLang="en-US" sz="1050" dirty="0" smtClean="0">
                <a:solidFill>
                  <a:prstClr val="black"/>
                </a:solidFill>
                <a:latin typeface="+mj-ea"/>
                <a:ea typeface="+mj-ea"/>
              </a:rPr>
              <a:t>円）</a:t>
            </a:r>
            <a:endParaRPr lang="en-US" altLang="ja-JP" sz="1350" dirty="0">
              <a:solidFill>
                <a:prstClr val="black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2258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255</TotalTime>
  <Words>159</Words>
  <Application>JUST Focus</Application>
  <Paragraphs>30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伊勢市</Company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谷田部 彩花</dc:creator>
  <cp:lastModifiedBy>竹内 邦大</cp:lastModifiedBy>
  <cp:lastPrinted>2019-03-13T00:05:35Z</cp:lastPrinted>
  <dcterms:created xsi:type="dcterms:W3CDTF">2019-03-12T04:17:06Z</dcterms:created>
  <dcterms:modified xsi:type="dcterms:W3CDTF">2023-03-06T09:41:04Z</dcterms:modified>
  <cp:revision>41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