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7" r:id="rId4"/>
  </p:sldIdLst>
  <p:sldSz cx="9601200" cy="128016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/>
    <p:restoredTop sz="94660"/>
  </p:normalViewPr>
  <p:slideViewPr>
    <p:cSldViewPr>
      <p:cViewPr varScale="0">
        <p:scale>
          <a:sx n="200" d="100"/>
          <a:sy n="200" d="100"/>
        </p:scale>
        <p:origin x="2502" y="8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6" y="685800"/>
            <a:ext cx="257175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80060" y="3085232"/>
            <a:ext cx="8641080" cy="250907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80060" y="5773531"/>
            <a:ext cx="8641080" cy="43012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3242051"/>
            <a:ext cx="8641080" cy="79080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1" y="512658"/>
            <a:ext cx="2160271" cy="1063746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1" cy="1063746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060" y="3242051"/>
            <a:ext cx="8641080" cy="799183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80060" y="5504701"/>
            <a:ext cx="8641080" cy="1971418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211533"/>
            <a:ext cx="8641080" cy="3293168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0" y="3242054"/>
            <a:ext cx="4169323" cy="79080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14013" y="3242054"/>
            <a:ext cx="4207127" cy="79080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865545"/>
            <a:ext cx="4169323" cy="1194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" y="4059767"/>
            <a:ext cx="4169323" cy="7090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951817" y="2865545"/>
            <a:ext cx="4169323" cy="1194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951817" y="4059767"/>
            <a:ext cx="4169323" cy="7090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2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7692" y="509696"/>
            <a:ext cx="4963811" cy="105323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1" y="3174842"/>
            <a:ext cx="3158729" cy="79752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881902" y="8753062"/>
            <a:ext cx="5760720" cy="105791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396934"/>
            <a:ext cx="5760720" cy="8173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9895590"/>
            <a:ext cx="5760720" cy="12545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45761" y="11642983"/>
            <a:ext cx="4309680" cy="681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781486"/>
            <a:ext cx="8641080" cy="1855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3242051"/>
            <a:ext cx="8641080" cy="7991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642983"/>
            <a:ext cx="1976681" cy="681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06656" y="11642983"/>
            <a:ext cx="2014484" cy="681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12"/>
          <p:cNvSpPr txBox="1"/>
          <p:nvPr/>
        </p:nvSpPr>
        <p:spPr>
          <a:xfrm>
            <a:off x="499370" y="714797"/>
            <a:ext cx="7037625" cy="768548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defRPr lang="ja-JP" altLang="en-US"/>
            </a:pPr>
            <a:r>
              <a:rPr lang="ja-JP" altLang="en-US" sz="2200">
                <a:latin typeface="メイリオ"/>
                <a:ea typeface="メイリオ"/>
              </a:rPr>
              <a:t>私たちは安心・安全のために下記に取り組んでいます。</a:t>
            </a:r>
            <a:endParaRPr lang="ja-JP" altLang="en-US" sz="2200">
              <a:latin typeface="メイリオ"/>
              <a:ea typeface="メイリオ"/>
            </a:endParaRPr>
          </a:p>
          <a:p>
            <a:pPr algn="l">
              <a:defRPr lang="ja-JP" altLang="en-US"/>
            </a:pPr>
            <a:r>
              <a:rPr lang="ja-JP" altLang="en-US" sz="2200">
                <a:latin typeface="メイリオ"/>
                <a:ea typeface="メイリオ"/>
              </a:rPr>
              <a:t>お客様</a:t>
            </a:r>
            <a:r>
              <a:rPr lang="ja-JP" altLang="en-US" sz="2200">
                <a:latin typeface="メイリオ"/>
                <a:ea typeface="メイリオ"/>
              </a:rPr>
              <a:t>のご理解、ご</a:t>
            </a:r>
            <a:r>
              <a:rPr lang="ja-JP" altLang="en-US" sz="2200">
                <a:latin typeface="メイリオ"/>
                <a:ea typeface="メイリオ"/>
              </a:rPr>
              <a:t>協力をお願いします。</a:t>
            </a:r>
            <a:endParaRPr lang="ja-JP" altLang="en-US" sz="2200">
              <a:latin typeface="メイリオ"/>
              <a:ea typeface="メイリオ"/>
            </a:endParaRPr>
          </a:p>
        </p:txBody>
      </p:sp>
      <p:sp>
        <p:nvSpPr>
          <p:cNvPr id="1108" name="図形 13"/>
          <p:cNvSpPr/>
          <p:nvPr/>
        </p:nvSpPr>
        <p:spPr>
          <a:xfrm>
            <a:off x="344726" y="1749805"/>
            <a:ext cx="8778512" cy="929149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4000">
                <a:latin typeface="メイリオ"/>
                <a:ea typeface="メイリオ"/>
              </a:rPr>
              <a:t>お客様へのお願い</a:t>
            </a:r>
            <a:endParaRPr lang="ja-JP" altLang="en-US" sz="4000">
              <a:latin typeface="メイリオ"/>
              <a:ea typeface="メイリオ"/>
            </a:endParaRPr>
          </a:p>
        </p:txBody>
      </p:sp>
      <p:sp>
        <p:nvSpPr>
          <p:cNvPr id="1109" name="図形 15"/>
          <p:cNvSpPr/>
          <p:nvPr/>
        </p:nvSpPr>
        <p:spPr>
          <a:xfrm>
            <a:off x="466200" y="7332575"/>
            <a:ext cx="8778512" cy="929149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4000">
                <a:latin typeface="メイリオ"/>
                <a:ea typeface="メイリオ"/>
              </a:rPr>
              <a:t>私たちが実施していること</a:t>
            </a:r>
            <a:endParaRPr lang="ja-JP" altLang="en-US" sz="4000">
              <a:latin typeface="メイリオ"/>
              <a:ea typeface="メイリオ"/>
            </a:endParaRPr>
          </a:p>
        </p:txBody>
      </p:sp>
      <p:sp>
        <p:nvSpPr>
          <p:cNvPr id="1110" name="図形 7"/>
          <p:cNvSpPr/>
          <p:nvPr/>
        </p:nvSpPr>
        <p:spPr>
          <a:xfrm>
            <a:off x="3649867" y="5107814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【密集回避】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空いた時間でのご利用にご協力ください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11" name="図形 8"/>
          <p:cNvSpPr/>
          <p:nvPr/>
        </p:nvSpPr>
        <p:spPr>
          <a:xfrm>
            <a:off x="768600" y="2900467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【咳</a:t>
            </a: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エチケット】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マスクの着用</a:t>
            </a: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を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お願いします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12" name="図形 9"/>
          <p:cNvSpPr/>
          <p:nvPr/>
        </p:nvSpPr>
        <p:spPr>
          <a:xfrm>
            <a:off x="3657618" y="2900467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手洗い・手指消毒、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うがいの徹底に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ご協力</a:t>
            </a: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ください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13" name="図形 10"/>
          <p:cNvSpPr/>
          <p:nvPr/>
        </p:nvSpPr>
        <p:spPr>
          <a:xfrm>
            <a:off x="6590634" y="5107814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【健康チェック】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体調がすぐれない場合、ムリせず外出を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お控え下さい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14" name="図形 11"/>
          <p:cNvSpPr/>
          <p:nvPr/>
        </p:nvSpPr>
        <p:spPr>
          <a:xfrm>
            <a:off x="6615000" y="2900467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</a:rPr>
              <a:t>【</a:t>
            </a:r>
            <a:r>
              <a:rPr lang="ja-JP" altLang="en-US" sz="1400">
                <a:solidFill>
                  <a:schemeClr val="tx1"/>
                </a:solidFill>
              </a:rPr>
              <a:t>身体的</a:t>
            </a:r>
            <a:r>
              <a:rPr lang="ja-JP" altLang="en-US" sz="1400">
                <a:solidFill>
                  <a:schemeClr val="tx1"/>
                </a:solidFill>
              </a:rPr>
              <a:t>距離の確保】</a:t>
            </a:r>
            <a:endParaRPr lang="ja-JP" altLang="en-US" sz="1400">
              <a:solidFill>
                <a:schemeClr val="tx1"/>
              </a:solidFill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</a:rPr>
              <a:t>人と人との間隔を</a:t>
            </a:r>
            <a:r>
              <a:rPr lang="ja-JP" altLang="en-US" sz="1400">
                <a:solidFill>
                  <a:schemeClr val="tx1"/>
                </a:solidFill>
              </a:rPr>
              <a:t>空け、距離を取ってください</a:t>
            </a:r>
            <a:endParaRPr lang="ja-JP" altLang="en-US" sz="1400">
              <a:solidFill>
                <a:schemeClr val="tx1"/>
              </a:solidFill>
            </a:endParaRPr>
          </a:p>
        </p:txBody>
      </p:sp>
      <p:sp>
        <p:nvSpPr>
          <p:cNvPr id="1115" name="図形 12"/>
          <p:cNvSpPr/>
          <p:nvPr/>
        </p:nvSpPr>
        <p:spPr>
          <a:xfrm>
            <a:off x="3691800" y="8447815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【咳</a:t>
            </a: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エチケット】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マスクの着用</a:t>
            </a: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を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しています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endParaRPr lang="ja-JP" altLang="en-US" sz="10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16" name="図形 13"/>
          <p:cNvSpPr/>
          <p:nvPr/>
        </p:nvSpPr>
        <p:spPr>
          <a:xfrm>
            <a:off x="6590634" y="8447815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こまめな手洗いや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手指消毒、</a:t>
            </a: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うがいを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徹</a:t>
            </a: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底してい</a:t>
            </a: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ます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17" name="図形 14"/>
          <p:cNvSpPr/>
          <p:nvPr/>
        </p:nvSpPr>
        <p:spPr>
          <a:xfrm>
            <a:off x="835218" y="8447815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従業員の衛生面や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健康面の管理を徹底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しています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18" name="図形 15"/>
          <p:cNvSpPr/>
          <p:nvPr/>
        </p:nvSpPr>
        <p:spPr>
          <a:xfrm>
            <a:off x="835218" y="10587877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定期的な</a:t>
            </a: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消毒液での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拭き掃除をしています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endParaRPr lang="ja-JP" altLang="en-US" sz="10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19" name="図形 16"/>
          <p:cNvSpPr/>
          <p:nvPr/>
        </p:nvSpPr>
        <p:spPr>
          <a:xfrm>
            <a:off x="3758418" y="10587878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定期的に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換気をしています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pic>
        <p:nvPicPr>
          <p:cNvPr id="1120" name="図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602" y="3690882"/>
            <a:ext cx="1121344" cy="1035087"/>
          </a:xfrm>
          <a:prstGeom prst="rect">
            <a:avLst/>
          </a:prstGeom>
        </p:spPr>
      </p:pic>
      <p:pic>
        <p:nvPicPr>
          <p:cNvPr id="11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76" y="6088031"/>
            <a:ext cx="1444624" cy="816769"/>
          </a:xfrm>
          <a:prstGeom prst="rect">
            <a:avLst/>
          </a:prstGeom>
        </p:spPr>
      </p:pic>
      <p:pic>
        <p:nvPicPr>
          <p:cNvPr id="11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753" y="3644836"/>
            <a:ext cx="1361679" cy="1036971"/>
          </a:xfrm>
          <a:prstGeom prst="rect">
            <a:avLst/>
          </a:prstGeom>
        </p:spPr>
      </p:pic>
      <p:pic>
        <p:nvPicPr>
          <p:cNvPr id="1123" name="図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0921" y="9230954"/>
            <a:ext cx="1066800" cy="984738"/>
          </a:xfrm>
          <a:prstGeom prst="rect">
            <a:avLst/>
          </a:prstGeom>
        </p:spPr>
      </p:pic>
      <p:pic>
        <p:nvPicPr>
          <p:cNvPr id="1124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03" y="9205772"/>
            <a:ext cx="1621682" cy="916874"/>
          </a:xfrm>
          <a:prstGeom prst="rect">
            <a:avLst/>
          </a:prstGeom>
        </p:spPr>
      </p:pic>
      <p:pic>
        <p:nvPicPr>
          <p:cNvPr id="1125" name="図 25"/>
          <p:cNvPicPr>
            <a:picLocks noChangeAspect="1"/>
          </p:cNvPicPr>
          <p:nvPr/>
        </p:nvPicPr>
        <p:blipFill>
          <a:blip r:embed="rId4"/>
          <a:srcRect r="3905" b="44006"/>
          <a:stretch>
            <a:fillRect/>
          </a:stretch>
        </p:blipFill>
        <p:spPr>
          <a:xfrm>
            <a:off x="1171800" y="11164249"/>
            <a:ext cx="1581524" cy="1188781"/>
          </a:xfrm>
          <a:prstGeom prst="rect">
            <a:avLst/>
          </a:prstGeom>
        </p:spPr>
      </p:pic>
      <p:pic>
        <p:nvPicPr>
          <p:cNvPr id="1126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605" y="11229213"/>
            <a:ext cx="1560195" cy="1126541"/>
          </a:xfrm>
          <a:prstGeom prst="rect">
            <a:avLst/>
          </a:prstGeom>
        </p:spPr>
      </p:pic>
      <p:pic>
        <p:nvPicPr>
          <p:cNvPr id="1127" name="図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305" y="5666313"/>
            <a:ext cx="1708372" cy="1173958"/>
          </a:xfrm>
          <a:prstGeom prst="rect">
            <a:avLst/>
          </a:prstGeom>
        </p:spPr>
      </p:pic>
      <p:grpSp>
        <p:nvGrpSpPr>
          <p:cNvPr id="1128" name="グループ 57"/>
          <p:cNvGrpSpPr>
            <a:grpSpLocks noChangeAspect="1"/>
          </p:cNvGrpSpPr>
          <p:nvPr/>
        </p:nvGrpSpPr>
        <p:grpSpPr>
          <a:xfrm>
            <a:off x="4403109" y="6002856"/>
            <a:ext cx="750413" cy="718500"/>
            <a:chOff x="1597025" y="5956115"/>
            <a:chExt cx="976935" cy="1013337"/>
          </a:xfrm>
        </p:grpSpPr>
        <p:pic>
          <p:nvPicPr>
            <p:cNvPr id="1129" name="図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2715" y="5961877"/>
              <a:ext cx="971245" cy="971245"/>
            </a:xfrm>
            <a:prstGeom prst="rect">
              <a:avLst/>
            </a:prstGeom>
          </p:spPr>
        </p:pic>
        <p:sp>
          <p:nvSpPr>
            <p:cNvPr id="1130" name="直線 55"/>
            <p:cNvSpPr/>
            <p:nvPr/>
          </p:nvSpPr>
          <p:spPr>
            <a:xfrm>
              <a:off x="1687975" y="5956139"/>
              <a:ext cx="878301" cy="1007123"/>
            </a:xfrm>
            <a:prstGeom prst="line">
              <a:avLst/>
            </a:prstGeom>
            <a:ln w="50800" cap="flat" cmpd="sng" algn="ctr">
              <a:solidFill>
                <a:srgbClr val="FF0000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31" name="直線 56"/>
            <p:cNvSpPr/>
            <p:nvPr/>
          </p:nvSpPr>
          <p:spPr>
            <a:xfrm flipV="1">
              <a:off x="1597025" y="5956115"/>
              <a:ext cx="970276" cy="1013337"/>
            </a:xfrm>
            <a:prstGeom prst="line">
              <a:avLst/>
            </a:prstGeom>
            <a:ln w="50800" cap="flat" cmpd="sng" algn="ctr">
              <a:solidFill>
                <a:srgbClr val="FF0000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1132" name="図形 59"/>
          <p:cNvSpPr/>
          <p:nvPr/>
        </p:nvSpPr>
        <p:spPr>
          <a:xfrm>
            <a:off x="768600" y="5098154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感染拡大予防へ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ご協力ください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33" name="図形 60"/>
          <p:cNvSpPr/>
          <p:nvPr/>
        </p:nvSpPr>
        <p:spPr>
          <a:xfrm>
            <a:off x="6590634" y="10587880"/>
            <a:ext cx="2251782" cy="1860923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 lang="ja-JP" altLang="en-US"/>
            </a:pPr>
            <a:r>
              <a:rPr lang="ja-JP" altLang="en-US" sz="1400">
                <a:solidFill>
                  <a:schemeClr val="tx1"/>
                </a:solidFill>
                <a:latin typeface="メイリオ"/>
                <a:ea typeface="メイリオ"/>
              </a:rPr>
              <a:t>正しい感染予防情報の取得に努めています</a:t>
            </a:r>
            <a:endParaRPr lang="ja-JP" altLang="en-US" sz="140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pic>
        <p:nvPicPr>
          <p:cNvPr id="1134" name="図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7400" y="11145252"/>
            <a:ext cx="1600200" cy="1303548"/>
          </a:xfrm>
          <a:prstGeom prst="rect">
            <a:avLst/>
          </a:prstGeom>
        </p:spPr>
      </p:pic>
      <p:pic>
        <p:nvPicPr>
          <p:cNvPr id="1135" name="図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6144" y="292573"/>
            <a:ext cx="1105840" cy="1235495"/>
          </a:xfrm>
          <a:prstGeom prst="rect">
            <a:avLst/>
          </a:prstGeom>
        </p:spPr>
      </p:pic>
      <p:pic>
        <p:nvPicPr>
          <p:cNvPr id="1136" name="図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6160" y="3617654"/>
            <a:ext cx="1386840" cy="1091337"/>
          </a:xfrm>
          <a:prstGeom prst="rect">
            <a:avLst/>
          </a:prstGeom>
        </p:spPr>
      </p:pic>
      <p:grpSp>
        <p:nvGrpSpPr>
          <p:cNvPr id="1147" name="グループ 41"/>
          <p:cNvGrpSpPr>
            <a:grpSpLocks noChangeAspect="1"/>
          </p:cNvGrpSpPr>
          <p:nvPr/>
        </p:nvGrpSpPr>
        <p:grpSpPr>
          <a:xfrm>
            <a:off x="4147605" y="9107628"/>
            <a:ext cx="1310819" cy="1209986"/>
            <a:chOff x="2286000" y="3810000"/>
            <a:chExt cx="2286000" cy="2286000"/>
          </a:xfrm>
        </p:grpSpPr>
        <p:pic>
          <p:nvPicPr>
            <p:cNvPr id="1148" name="図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86000" y="3810000"/>
              <a:ext cx="2286000" cy="2286000"/>
            </a:xfrm>
            <a:prstGeom prst="rect">
              <a:avLst/>
            </a:prstGeom>
          </p:spPr>
        </p:pic>
        <p:grpSp>
          <p:nvGrpSpPr>
            <p:cNvPr id="1149" name="グループ 46"/>
            <p:cNvGrpSpPr/>
            <p:nvPr/>
          </p:nvGrpSpPr>
          <p:grpSpPr>
            <a:xfrm>
              <a:off x="2826274" y="4830099"/>
              <a:ext cx="589482" cy="273164"/>
              <a:chOff x="2826274" y="4830099"/>
              <a:chExt cx="589482" cy="273164"/>
            </a:xfrm>
          </p:grpSpPr>
          <p:sp>
            <p:nvSpPr>
              <p:cNvPr id="1150" name="直線 41"/>
              <p:cNvSpPr/>
              <p:nvPr/>
            </p:nvSpPr>
            <p:spPr>
              <a:xfrm>
                <a:off x="2826274" y="4830099"/>
                <a:ext cx="155112" cy="119348"/>
              </a:xfrm>
              <a:prstGeom prst="line">
                <a:avLst/>
              </a:prstGeom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1151" name="直線 42"/>
              <p:cNvSpPr/>
              <p:nvPr/>
            </p:nvSpPr>
            <p:spPr>
              <a:xfrm>
                <a:off x="2826684" y="4958257"/>
                <a:ext cx="135891" cy="74076"/>
              </a:xfrm>
              <a:prstGeom prst="line">
                <a:avLst/>
              </a:prstGeom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1152" name="直線 43"/>
              <p:cNvSpPr/>
              <p:nvPr/>
            </p:nvSpPr>
            <p:spPr>
              <a:xfrm flipH="1">
                <a:off x="3255230" y="4845288"/>
                <a:ext cx="125084" cy="108693"/>
              </a:xfrm>
              <a:prstGeom prst="line">
                <a:avLst/>
              </a:prstGeom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1153" name="直線 45"/>
              <p:cNvSpPr/>
              <p:nvPr/>
            </p:nvSpPr>
            <p:spPr>
              <a:xfrm flipH="1">
                <a:off x="3234869" y="4922420"/>
                <a:ext cx="180887" cy="177063"/>
              </a:xfrm>
              <a:prstGeom prst="line">
                <a:avLst/>
              </a:prstGeom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1154" name="図形 37"/>
              <p:cNvSpPr/>
              <p:nvPr/>
            </p:nvSpPr>
            <p:spPr>
              <a:xfrm>
                <a:off x="2962575" y="4914672"/>
                <a:ext cx="288000" cy="188591"/>
              </a:xfrm>
              <a:prstGeom prst="round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/>
              </a:p>
            </p:txBody>
          </p:sp>
        </p:grpSp>
        <p:grpSp>
          <p:nvGrpSpPr>
            <p:cNvPr id="1155" name="グループ 56"/>
            <p:cNvGrpSpPr/>
            <p:nvPr/>
          </p:nvGrpSpPr>
          <p:grpSpPr>
            <a:xfrm>
              <a:off x="3667475" y="4815463"/>
              <a:ext cx="623664" cy="282457"/>
              <a:chOff x="3667475" y="4815463"/>
              <a:chExt cx="623664" cy="282457"/>
            </a:xfrm>
          </p:grpSpPr>
          <p:sp>
            <p:nvSpPr>
              <p:cNvPr id="1156" name="直線 41"/>
              <p:cNvSpPr/>
              <p:nvPr/>
            </p:nvSpPr>
            <p:spPr>
              <a:xfrm>
                <a:off x="3668971" y="4819841"/>
                <a:ext cx="138815" cy="75054"/>
              </a:xfrm>
              <a:prstGeom prst="line">
                <a:avLst/>
              </a:prstGeom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1157" name="直線 42"/>
              <p:cNvSpPr/>
              <p:nvPr/>
            </p:nvSpPr>
            <p:spPr>
              <a:xfrm>
                <a:off x="3667475" y="4926559"/>
                <a:ext cx="176652" cy="171361"/>
              </a:xfrm>
              <a:prstGeom prst="line">
                <a:avLst/>
              </a:prstGeom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1158" name="直線 43"/>
              <p:cNvSpPr/>
              <p:nvPr/>
            </p:nvSpPr>
            <p:spPr>
              <a:xfrm flipH="1">
                <a:off x="4094253" y="4815463"/>
                <a:ext cx="152360" cy="66441"/>
              </a:xfrm>
              <a:prstGeom prst="line">
                <a:avLst/>
              </a:prstGeom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1159" name="直線 45"/>
              <p:cNvSpPr/>
              <p:nvPr/>
            </p:nvSpPr>
            <p:spPr>
              <a:xfrm flipH="1">
                <a:off x="4073280" y="4928224"/>
                <a:ext cx="217859" cy="168684"/>
              </a:xfrm>
              <a:prstGeom prst="line">
                <a:avLst/>
              </a:prstGeom>
              <a:ln w="190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1160" name="図形 37"/>
              <p:cNvSpPr/>
              <p:nvPr/>
            </p:nvSpPr>
            <p:spPr>
              <a:xfrm>
                <a:off x="3807786" y="4870864"/>
                <a:ext cx="291932" cy="226187"/>
              </a:xfrm>
              <a:prstGeom prst="round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Company>伊勢市</Company>
  <AppVersion>4.1.2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竹内 潤一郎</dc:creator>
  <cp:lastModifiedBy>東 良二</cp:lastModifiedBy>
  <dcterms:created xsi:type="dcterms:W3CDTF">2020-05-13T05:49:58Z</dcterms:created>
  <dcterms:modified xsi:type="dcterms:W3CDTF">2020-05-15T10:57:56Z</dcterms:modified>
  <cp:revision>14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