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CCCC"/>
    <a:srgbClr val="FFCCFF"/>
    <a:srgbClr val="FF99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13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19302" cy="494813"/>
          </a:xfrm>
          <a:prstGeom prst="rect">
            <a:avLst/>
          </a:prstGeom>
        </p:spPr>
        <p:txBody>
          <a:bodyPr vert="horz" lIns="90645" tIns="45322" rIns="90645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893" y="5"/>
            <a:ext cx="2919302" cy="494813"/>
          </a:xfrm>
          <a:prstGeom prst="rect">
            <a:avLst/>
          </a:prstGeom>
        </p:spPr>
        <p:txBody>
          <a:bodyPr vert="horz" lIns="90645" tIns="45322" rIns="90645" bIns="45322" rtlCol="0"/>
          <a:lstStyle>
            <a:lvl1pPr algn="r">
              <a:defRPr sz="1200"/>
            </a:lvl1pPr>
          </a:lstStyle>
          <a:p>
            <a:fld id="{7EEE6D0B-E308-485E-A673-88BE7298996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2" rIns="90645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051" y="4747998"/>
            <a:ext cx="5387667" cy="3884437"/>
          </a:xfrm>
          <a:prstGeom prst="rect">
            <a:avLst/>
          </a:prstGeom>
        </p:spPr>
        <p:txBody>
          <a:bodyPr vert="horz" lIns="90645" tIns="45322" rIns="90645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505"/>
            <a:ext cx="2919302" cy="494813"/>
          </a:xfrm>
          <a:prstGeom prst="rect">
            <a:avLst/>
          </a:prstGeom>
        </p:spPr>
        <p:txBody>
          <a:bodyPr vert="horz" lIns="90645" tIns="45322" rIns="90645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893" y="9371505"/>
            <a:ext cx="2919302" cy="494813"/>
          </a:xfrm>
          <a:prstGeom prst="rect">
            <a:avLst/>
          </a:prstGeom>
        </p:spPr>
        <p:txBody>
          <a:bodyPr vert="horz" lIns="90645" tIns="45322" rIns="90645" bIns="45322" rtlCol="0" anchor="b"/>
          <a:lstStyle>
            <a:lvl1pPr algn="r">
              <a:defRPr sz="1200"/>
            </a:lvl1pPr>
          </a:lstStyle>
          <a:p>
            <a:fld id="{98FCEE9E-DB25-4954-B6A5-D8E620C18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00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30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71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8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60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11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77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8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85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01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32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A0D9-F85D-4EFE-9D34-897FA33F43A2}" type="datetimeFigureOut">
              <a:rPr kumimoji="1" lang="ja-JP" altLang="en-US" smtClean="0"/>
              <a:t>2020/11/1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C098-CEA5-4B94-87D3-44FA44020E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91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hyperlink" Target="mailto:yakumus@pref.mie.lg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083393"/>
              </p:ext>
            </p:extLst>
          </p:nvPr>
        </p:nvGraphicFramePr>
        <p:xfrm>
          <a:off x="136196" y="6034813"/>
          <a:ext cx="3228599" cy="15577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50181">
                  <a:extLst>
                    <a:ext uri="{9D8B030D-6E8A-4147-A177-3AD203B41FA5}">
                      <a16:colId xmlns:a16="http://schemas.microsoft.com/office/drawing/2014/main" val="2664655683"/>
                    </a:ext>
                  </a:extLst>
                </a:gridCol>
                <a:gridCol w="1978418">
                  <a:extLst>
                    <a:ext uri="{9D8B030D-6E8A-4147-A177-3AD203B41FA5}">
                      <a16:colId xmlns:a16="http://schemas.microsoft.com/office/drawing/2014/main" val="2039730031"/>
                    </a:ext>
                  </a:extLst>
                </a:gridCol>
              </a:tblGrid>
              <a:tr h="311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桑名保健所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０５９４－２４－３６１９</a:t>
                      </a:r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329441"/>
                  </a:ext>
                </a:extLst>
              </a:tr>
              <a:tr h="3115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鈴鹿保健所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０５９－３９２－５０１０</a:t>
                      </a:r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079464"/>
                  </a:ext>
                </a:extLst>
              </a:tr>
              <a:tr h="31154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津保健所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０５９－２２３－５３４５</a:t>
                      </a:r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99381"/>
                  </a:ext>
                </a:extLst>
              </a:tr>
              <a:tr h="31154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松阪保健所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０５９８－５０－０５１８</a:t>
                      </a:r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898082"/>
                  </a:ext>
                </a:extLst>
              </a:tr>
              <a:tr h="31154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伊勢保健所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０５９６－２７－５１４０</a:t>
                      </a:r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85764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126940" y="5455682"/>
            <a:ext cx="6657351" cy="39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rgbClr val="FF0000"/>
                </a:solidFill>
              </a:rPr>
              <a:t>＜受診・相談センター＞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（「帰国者・接触者相談センター」から名称変更）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36196" y="5785656"/>
            <a:ext cx="4458901" cy="202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９時００分～２１時００分（土曜日</a:t>
            </a:r>
            <a:r>
              <a:rPr lang="ja-JP" altLang="en-US" sz="1200" dirty="0">
                <a:solidFill>
                  <a:schemeClr val="tx1"/>
                </a:solidFill>
              </a:rPr>
              <a:t>・日曜日・祝日も対応</a:t>
            </a:r>
            <a:r>
              <a:rPr lang="ja-JP" altLang="en-US" sz="1200" dirty="0" smtClean="0">
                <a:solidFill>
                  <a:schemeClr val="tx1"/>
                </a:solidFill>
              </a:rPr>
              <a:t>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81878" y="7670900"/>
            <a:ext cx="6633174" cy="524735"/>
          </a:xfrm>
          <a:prstGeom prst="roundRect">
            <a:avLst>
              <a:gd name="adj" fmla="val 628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 </a:t>
            </a:r>
            <a:r>
              <a:rPr lang="ja-JP" altLang="en-US" sz="1200" dirty="0" smtClean="0">
                <a:solidFill>
                  <a:schemeClr val="tx1"/>
                </a:solidFill>
              </a:rPr>
              <a:t>２１時</a:t>
            </a:r>
            <a:r>
              <a:rPr lang="ja-JP" altLang="en-US" sz="1200" dirty="0">
                <a:solidFill>
                  <a:schemeClr val="tx1"/>
                </a:solidFill>
              </a:rPr>
              <a:t>００分から翌９時００分までは、</a:t>
            </a:r>
            <a:br>
              <a:rPr lang="ja-JP" altLang="en-US" sz="1200" dirty="0">
                <a:solidFill>
                  <a:schemeClr val="tx1"/>
                </a:solidFill>
              </a:rPr>
            </a:br>
            <a:r>
              <a:rPr lang="ja-JP" altLang="en-US" sz="1200" dirty="0">
                <a:solidFill>
                  <a:schemeClr val="tx1"/>
                </a:solidFill>
              </a:rPr>
              <a:t> 　</a:t>
            </a:r>
            <a:r>
              <a:rPr lang="ja-JP" altLang="en-US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三重県</a:t>
            </a:r>
            <a:r>
              <a:rPr lang="ja-JP" altLang="en-US" sz="1200" b="1" dirty="0">
                <a:solidFill>
                  <a:schemeClr val="tx1"/>
                </a:solidFill>
              </a:rPr>
              <a:t>救急医療情報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センター</a:t>
            </a:r>
            <a:r>
              <a:rPr lang="ja-JP" altLang="en-US" sz="1200" b="1" dirty="0">
                <a:solidFill>
                  <a:schemeClr val="tx1"/>
                </a:solidFill>
              </a:rPr>
              <a:t>（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０５９－２２９－１１９９）</a:t>
            </a:r>
            <a:r>
              <a:rPr lang="ja-JP" altLang="en-US" sz="1200" dirty="0" smtClean="0">
                <a:solidFill>
                  <a:schemeClr val="tx1"/>
                </a:solidFill>
              </a:rPr>
              <a:t>にご相談ください。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600" b="1" dirty="0">
                <a:solidFill>
                  <a:schemeClr val="tx1"/>
                </a:solidFill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    </a:t>
            </a:r>
            <a:endParaRPr kumimoji="1" lang="ja-JP" altLang="en-US" sz="1600" dirty="0"/>
          </a:p>
        </p:txBody>
      </p:sp>
      <p:sp>
        <p:nvSpPr>
          <p:cNvPr id="16" name="正方形/長方形 15"/>
          <p:cNvSpPr/>
          <p:nvPr/>
        </p:nvSpPr>
        <p:spPr>
          <a:xfrm>
            <a:off x="81878" y="182997"/>
            <a:ext cx="6747477" cy="56323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lvl="0" algn="ctr" defTabSz="914400">
              <a:lnSpc>
                <a:spcPct val="90000"/>
              </a:lnSpc>
              <a:spcBef>
                <a:spcPct val="0"/>
              </a:spcBef>
              <a:defRPr/>
            </a:pPr>
            <a:endParaRPr kumimoji="1" lang="en-US" altLang="ja-JP" sz="10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 algn="ctr" defTabSz="914400">
              <a:lnSpc>
                <a:spcPct val="90000"/>
              </a:lnSpc>
              <a:spcBef>
                <a:spcPct val="0"/>
              </a:spcBef>
              <a:defRPr/>
            </a:pPr>
            <a:r>
              <a:rPr kumimoji="1" lang="ja-JP" altLang="en-US" sz="2400" b="1" dirty="0" smtClean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発熱等の症状がある方の受診方法が変わります</a:t>
            </a:r>
            <a:endParaRPr kumimoji="1" lang="ja-JP" altLang="en-US" sz="2400" dirty="0">
              <a:solidFill>
                <a:schemeClr val="bg1"/>
              </a:solidFill>
              <a:latin typeface="Calibri Light" panose="020F0302020204030204"/>
              <a:ea typeface="游ゴシック Light" panose="020B03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607" y="9164132"/>
            <a:ext cx="468564" cy="289941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3572262" y="8980913"/>
            <a:ext cx="1038434" cy="705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三重県</a:t>
            </a:r>
            <a:endParaRPr kumimoji="1" lang="ja-JP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0385" y="974409"/>
            <a:ext cx="6633175" cy="30293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1270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発熱、咳などの症状がある場合、</a:t>
            </a:r>
            <a:endParaRPr lang="en-US" altLang="ja-JP" sz="20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12700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6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1270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（１）まずは、かかりつけ医等の身近な</a:t>
            </a:r>
            <a:endParaRPr lang="en-US" altLang="ja-JP" sz="24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1270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医療機関に、電話でご相談ください。</a:t>
            </a:r>
            <a:endParaRPr lang="en-US" altLang="ja-JP" sz="24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12700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24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1270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２）相談する医療機関に迷う場合は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endParaRPr lang="en-US" altLang="ja-JP" sz="24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1270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以下の</a:t>
            </a:r>
            <a:r>
              <a:rPr lang="ja-JP" altLang="en-US" sz="2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受診・相談センター」へ</a:t>
            </a:r>
            <a:endParaRPr lang="en-US" altLang="ja-JP" sz="24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lvl="0" indent="1270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ご相談ください。</a:t>
            </a:r>
            <a:endParaRPr lang="ja-JP" alt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509710"/>
              </p:ext>
            </p:extLst>
          </p:nvPr>
        </p:nvGraphicFramePr>
        <p:xfrm>
          <a:off x="3451128" y="6034810"/>
          <a:ext cx="3295649" cy="12591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84309">
                  <a:extLst>
                    <a:ext uri="{9D8B030D-6E8A-4147-A177-3AD203B41FA5}">
                      <a16:colId xmlns:a16="http://schemas.microsoft.com/office/drawing/2014/main" val="2664655683"/>
                    </a:ext>
                  </a:extLst>
                </a:gridCol>
                <a:gridCol w="2011340">
                  <a:extLst>
                    <a:ext uri="{9D8B030D-6E8A-4147-A177-3AD203B41FA5}">
                      <a16:colId xmlns:a16="http://schemas.microsoft.com/office/drawing/2014/main" val="2039730031"/>
                    </a:ext>
                  </a:extLst>
                </a:gridCol>
              </a:tblGrid>
              <a:tr h="31477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伊賀保健所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０５９５－２４－８０５０</a:t>
                      </a:r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670836"/>
                  </a:ext>
                </a:extLst>
              </a:tr>
              <a:tr h="31477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尾鷲保健所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０５９７－２３－３４５６</a:t>
                      </a:r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355054"/>
                  </a:ext>
                </a:extLst>
              </a:tr>
              <a:tr h="31477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熊野保健所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b="1" dirty="0" smtClean="0"/>
                        <a:t>０５９７－８９－６１６１</a:t>
                      </a:r>
                      <a:endParaRPr kumimoji="1" lang="ja-JP" alt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972888"/>
                  </a:ext>
                </a:extLst>
              </a:tr>
              <a:tr h="3147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四日市市保健所</a:t>
                      </a:r>
                      <a:endParaRPr kumimoji="1" lang="ja-JP" alt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dirty="0" smtClean="0"/>
                        <a:t>０５９－３５２－０５９４</a:t>
                      </a:r>
                      <a:endParaRPr kumimoji="1" lang="ja-JP" altLang="en-US" sz="11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3303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81878" y="4307748"/>
            <a:ext cx="64176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•</a:t>
            </a:r>
            <a:r>
              <a:rPr lang="ja-JP" altLang="en-US" u="sng" dirty="0" smtClean="0"/>
              <a:t>診療時間や受診方法等が通常と異なる場合</a:t>
            </a:r>
            <a:r>
              <a:rPr lang="ja-JP" altLang="en-US" dirty="0" smtClean="0"/>
              <a:t>が</a:t>
            </a:r>
            <a:endParaRPr lang="en-US" altLang="ja-JP" dirty="0" smtClean="0"/>
          </a:p>
          <a:p>
            <a:r>
              <a:rPr lang="ja-JP" altLang="en-US" dirty="0" smtClean="0"/>
              <a:t>  ありますので</a:t>
            </a:r>
            <a:r>
              <a:rPr lang="ja-JP" altLang="en-US" dirty="0"/>
              <a:t>、</a:t>
            </a:r>
            <a:r>
              <a:rPr lang="ja-JP" altLang="en-US" dirty="0" smtClean="0"/>
              <a:t>受診前に電話にてご相談ください</a:t>
            </a:r>
            <a:r>
              <a:rPr lang="ja-JP" altLang="en-US" dirty="0"/>
              <a:t>。</a:t>
            </a:r>
            <a:endParaRPr lang="en-US" altLang="ja-JP" dirty="0"/>
          </a:p>
          <a:p>
            <a:r>
              <a:rPr lang="en-US" altLang="ja-JP" dirty="0" smtClean="0"/>
              <a:t>•</a:t>
            </a:r>
            <a:r>
              <a:rPr lang="ja-JP" altLang="en-US" dirty="0" smtClean="0"/>
              <a:t>相談先</a:t>
            </a:r>
            <a:r>
              <a:rPr lang="ja-JP" altLang="en-US" dirty="0"/>
              <a:t>の</a:t>
            </a:r>
            <a:r>
              <a:rPr lang="ja-JP" altLang="en-US" dirty="0" smtClean="0"/>
              <a:t>案内に</a:t>
            </a:r>
            <a:r>
              <a:rPr lang="ja-JP" altLang="en-US" dirty="0"/>
              <a:t>従って受診してください</a:t>
            </a:r>
            <a:r>
              <a:rPr lang="ja-JP" altLang="en-US" dirty="0" smtClean="0"/>
              <a:t>。</a:t>
            </a:r>
            <a:endParaRPr lang="ja-JP" altLang="en-US" sz="12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5242288" y="3535031"/>
            <a:ext cx="1490599" cy="1450943"/>
            <a:chOff x="5145875" y="1423128"/>
            <a:chExt cx="1453707" cy="1370659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76903" y="1499785"/>
              <a:ext cx="1222679" cy="1294002"/>
            </a:xfrm>
            <a:prstGeom prst="rect">
              <a:avLst/>
            </a:prstGeom>
          </p:spPr>
        </p:pic>
        <p:sp>
          <p:nvSpPr>
            <p:cNvPr id="7" name="正方形/長方形 6"/>
            <p:cNvSpPr/>
            <p:nvPr/>
          </p:nvSpPr>
          <p:spPr>
            <a:xfrm rot="19919047">
              <a:off x="5145875" y="1423128"/>
              <a:ext cx="423899" cy="131491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まず電話☎</a:t>
              </a:r>
              <a:endPara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フローチャート: 結合子 7"/>
            <p:cNvSpPr/>
            <p:nvPr/>
          </p:nvSpPr>
          <p:spPr>
            <a:xfrm>
              <a:off x="6002219" y="1574305"/>
              <a:ext cx="341906" cy="346593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フローチャート: 結合子 8"/>
            <p:cNvSpPr/>
            <p:nvPr/>
          </p:nvSpPr>
          <p:spPr>
            <a:xfrm>
              <a:off x="6107705" y="1678687"/>
              <a:ext cx="152461" cy="139811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86849" y="8252785"/>
            <a:ext cx="666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※</a:t>
            </a:r>
            <a:r>
              <a:rPr lang="ja-JP" altLang="en-US" sz="1050" dirty="0" smtClean="0"/>
              <a:t>電話での相談が難しい場合は、メール（</a:t>
            </a:r>
            <a:r>
              <a:rPr lang="en-US" altLang="ja-JP" sz="1050" dirty="0" smtClean="0">
                <a:hlinkClick r:id="rId4"/>
              </a:rPr>
              <a:t>yakumus@pref.mie.lg.jp</a:t>
            </a:r>
            <a:r>
              <a:rPr lang="en-US" altLang="ja-JP" sz="1050" dirty="0" smtClean="0"/>
              <a:t>) </a:t>
            </a:r>
            <a:r>
              <a:rPr lang="ja-JP" altLang="en-US" sz="1050" dirty="0" smtClean="0"/>
              <a:t>または</a:t>
            </a:r>
            <a:r>
              <a:rPr lang="en-US" altLang="ja-JP" sz="1050" dirty="0" smtClean="0"/>
              <a:t>FAX(059-224-2344)</a:t>
            </a:r>
            <a:r>
              <a:rPr lang="ja-JP" altLang="en-US" sz="1050" dirty="0" smtClean="0"/>
              <a:t>でご相談ください</a:t>
            </a:r>
            <a:r>
              <a:rPr lang="ja-JP" altLang="en-US" sz="1050" dirty="0"/>
              <a:t>。</a:t>
            </a:r>
            <a:endParaRPr lang="en-US" altLang="ja-JP" sz="1050" dirty="0" smtClean="0"/>
          </a:p>
        </p:txBody>
      </p:sp>
      <p:sp>
        <p:nvSpPr>
          <p:cNvPr id="31" name="正方形/長方形 30"/>
          <p:cNvSpPr/>
          <p:nvPr/>
        </p:nvSpPr>
        <p:spPr>
          <a:xfrm>
            <a:off x="29698" y="5403212"/>
            <a:ext cx="6776122" cy="31034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 descr="W:\髙橋イラスト集new\き〜ぼうマスク.gif"/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" y="8725776"/>
            <a:ext cx="651943" cy="1120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図 32" descr="W:\髙橋イラスト集new\つむぎちゃんマスク.gif"/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63" y="8862891"/>
            <a:ext cx="683527" cy="994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046" y="8688232"/>
            <a:ext cx="1447008" cy="1055023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1643544" y="8695867"/>
            <a:ext cx="3607808" cy="33404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咳エチケットや手洗いで感染拡大防止へ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07865" y="9060378"/>
            <a:ext cx="901369" cy="571323"/>
          </a:xfrm>
          <a:prstGeom prst="rect">
            <a:avLst/>
          </a:prstGeom>
        </p:spPr>
      </p:pic>
      <p:sp>
        <p:nvSpPr>
          <p:cNvPr id="38" name="正方形/長方形 37"/>
          <p:cNvSpPr/>
          <p:nvPr/>
        </p:nvSpPr>
        <p:spPr>
          <a:xfrm>
            <a:off x="81878" y="9631701"/>
            <a:ext cx="1611381" cy="17899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き～ぼう　　つむぎ</a:t>
            </a:r>
            <a:r>
              <a:rPr kumimoji="1" lang="ja-JP" altLang="en-US" sz="9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ちゃん</a:t>
            </a:r>
            <a:endParaRPr kumimoji="1" lang="ja-JP" altLang="en-US" sz="9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056686" y="9710049"/>
            <a:ext cx="4791741" cy="1910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き～ぼうとつむぎ</a:t>
            </a:r>
            <a:r>
              <a:rPr kumimoji="1" lang="ja-JP" altLang="en-US" sz="8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ちゃんは</a:t>
            </a:r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県動物愛護</a:t>
            </a:r>
            <a:r>
              <a:rPr kumimoji="1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推進</a:t>
            </a:r>
            <a:r>
              <a:rPr kumimoji="1" lang="ja-JP" altLang="en-US" sz="8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センター「あすまいる」のマスコットキャラクターです</a:t>
            </a:r>
            <a:endParaRPr kumimoji="1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302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1492</TotalTime>
  <Words>262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BIZ UDゴシック</vt:lpstr>
      <vt:lpstr>ＭＳ Ｐゴシック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mieken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mieken</dc:creator>
  <cp:lastModifiedBy>mieken</cp:lastModifiedBy>
  <cp:revision>90</cp:revision>
  <cp:lastPrinted>2020-10-30T06:28:14Z</cp:lastPrinted>
  <dcterms:created xsi:type="dcterms:W3CDTF">2020-02-17T08:18:19Z</dcterms:created>
  <dcterms:modified xsi:type="dcterms:W3CDTF">2020-11-01T08:10:23Z</dcterms:modified>
</cp:coreProperties>
</file>