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70" r:id="rId5"/>
    <p:sldId id="265" r:id="rId6"/>
    <p:sldId id="264" r:id="rId7"/>
    <p:sldId id="271" r:id="rId8"/>
    <p:sldId id="267" r:id="rId9"/>
    <p:sldId id="266" r:id="rId10"/>
    <p:sldId id="269"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15540B-FF91-4931-B2D8-AD26612D105D}" v="5" dt="2022-04-12T11:45:50.887"/>
    <p1510:client id="{473B7D14-E392-4154-8E6D-4E76403D21B5}" v="159" dt="2022-04-12T10:37:05.00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hko Hagiwara" userId="a0c1b696-70a4-4b51-b7a8-a18cefca20fc" providerId="ADAL" clId="{C494309B-AA36-4CC7-9D4E-B352034AF654}"/>
    <pc:docChg chg="modSld">
      <pc:chgData name="Yohko Hagiwara" userId="a0c1b696-70a4-4b51-b7a8-a18cefca20fc" providerId="ADAL" clId="{C494309B-AA36-4CC7-9D4E-B352034AF654}" dt="2022-04-12T16:41:56.272" v="1" actId="1035"/>
      <pc:docMkLst>
        <pc:docMk/>
      </pc:docMkLst>
      <pc:sldChg chg="modSp mod">
        <pc:chgData name="Yohko Hagiwara" userId="a0c1b696-70a4-4b51-b7a8-a18cefca20fc" providerId="ADAL" clId="{C494309B-AA36-4CC7-9D4E-B352034AF654}" dt="2022-04-12T16:41:56.272" v="1" actId="1035"/>
        <pc:sldMkLst>
          <pc:docMk/>
          <pc:sldMk cId="1318088470" sldId="267"/>
        </pc:sldMkLst>
        <pc:graphicFrameChg chg="mod">
          <ac:chgData name="Yohko Hagiwara" userId="a0c1b696-70a4-4b51-b7a8-a18cefca20fc" providerId="ADAL" clId="{C494309B-AA36-4CC7-9D4E-B352034AF654}" dt="2022-04-12T16:41:56.272" v="1" actId="1035"/>
          <ac:graphicFrameMkLst>
            <pc:docMk/>
            <pc:sldMk cId="1318088470" sldId="267"/>
            <ac:graphicFrameMk id="16" creationId="{2A7E1C9F-3B26-46AC-B8B8-793D7EE9825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75B02-0320-41FD-9F0A-093E19087DD2}" type="datetimeFigureOut">
              <a:rPr kumimoji="1" lang="ja-JP" altLang="en-US" smtClean="0"/>
              <a:t>2022/12/23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C8388F-B6A1-4D00-8188-8EF894430160}" type="slidenum">
              <a:rPr kumimoji="1" lang="ja-JP" altLang="en-US" smtClean="0"/>
              <a:t>‹#›</a:t>
            </a:fld>
            <a:endParaRPr kumimoji="1" lang="ja-JP" altLang="en-US"/>
          </a:p>
        </p:txBody>
      </p:sp>
    </p:spTree>
    <p:extLst>
      <p:ext uri="{BB962C8B-B14F-4D97-AF65-F5344CB8AC3E}">
        <p14:creationId xmlns:p14="http://schemas.microsoft.com/office/powerpoint/2010/main" val="22381414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C8388F-B6A1-4D00-8188-8EF894430160}" type="slidenum">
              <a:rPr kumimoji="1" lang="ja-JP" altLang="en-US" smtClean="0"/>
              <a:t>4</a:t>
            </a:fld>
            <a:endParaRPr kumimoji="1" lang="ja-JP" altLang="en-US"/>
          </a:p>
        </p:txBody>
      </p:sp>
    </p:spTree>
    <p:extLst>
      <p:ext uri="{BB962C8B-B14F-4D97-AF65-F5344CB8AC3E}">
        <p14:creationId xmlns:p14="http://schemas.microsoft.com/office/powerpoint/2010/main" val="396208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1C8388F-B6A1-4D00-8188-8EF894430160}" type="slidenum">
              <a:rPr kumimoji="1" lang="ja-JP" altLang="en-US" smtClean="0"/>
              <a:t>5</a:t>
            </a:fld>
            <a:endParaRPr kumimoji="1" lang="ja-JP" altLang="en-US"/>
          </a:p>
        </p:txBody>
      </p:sp>
    </p:spTree>
    <p:extLst>
      <p:ext uri="{BB962C8B-B14F-4D97-AF65-F5344CB8AC3E}">
        <p14:creationId xmlns:p14="http://schemas.microsoft.com/office/powerpoint/2010/main" val="2843574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FCA42D-4CF8-4DF9-8B33-0C18003D101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6B7960C-2306-4953-9645-03E46E7E70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22F1BFB-EA2E-49E6-9162-1DF16FD1EF96}"/>
              </a:ext>
            </a:extLst>
          </p:cNvPr>
          <p:cNvSpPr>
            <a:spLocks noGrp="1"/>
          </p:cNvSpPr>
          <p:nvPr>
            <p:ph type="dt" sz="half" idx="10"/>
          </p:nvPr>
        </p:nvSpPr>
        <p:spPr/>
        <p:txBody>
          <a:bodyPr/>
          <a:lstStyle/>
          <a:p>
            <a:fld id="{1A18E886-3753-43A7-94DB-AA1D5562D017}" type="datetime1">
              <a:rPr kumimoji="1" lang="ja-JP" altLang="en-US" smtClean="0"/>
              <a:t>2022/12/23</a:t>
            </a:fld>
            <a:endParaRPr kumimoji="1" lang="ja-JP" altLang="en-US"/>
          </a:p>
        </p:txBody>
      </p:sp>
      <p:sp>
        <p:nvSpPr>
          <p:cNvPr id="5" name="フッター プレースホルダー 4">
            <a:extLst>
              <a:ext uri="{FF2B5EF4-FFF2-40B4-BE49-F238E27FC236}">
                <a16:creationId xmlns:a16="http://schemas.microsoft.com/office/drawing/2014/main" id="{21E6E418-7A62-410C-B29C-EDA329DAEE8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933500-82A8-4EFB-B15D-0BE45332864B}"/>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2382744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42046D-3953-4EE4-9087-D7B43DAA575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4B5C4F7-AFE9-4EF4-B99B-F36E0D51D23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85FD813-DBA6-418F-933D-EF34B0E46BF7}"/>
              </a:ext>
            </a:extLst>
          </p:cNvPr>
          <p:cNvSpPr>
            <a:spLocks noGrp="1"/>
          </p:cNvSpPr>
          <p:nvPr>
            <p:ph type="dt" sz="half" idx="10"/>
          </p:nvPr>
        </p:nvSpPr>
        <p:spPr/>
        <p:txBody>
          <a:bodyPr/>
          <a:lstStyle/>
          <a:p>
            <a:fld id="{F8000870-0677-4A56-9A66-BE5ABC0BE04E}" type="datetime1">
              <a:rPr kumimoji="1" lang="ja-JP" altLang="en-US" smtClean="0"/>
              <a:t>2022/12/23</a:t>
            </a:fld>
            <a:endParaRPr kumimoji="1" lang="ja-JP" altLang="en-US"/>
          </a:p>
        </p:txBody>
      </p:sp>
      <p:sp>
        <p:nvSpPr>
          <p:cNvPr id="5" name="フッター プレースホルダー 4">
            <a:extLst>
              <a:ext uri="{FF2B5EF4-FFF2-40B4-BE49-F238E27FC236}">
                <a16:creationId xmlns:a16="http://schemas.microsoft.com/office/drawing/2014/main" id="{607EBEAD-1763-4897-8135-8852332303A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D600281-5C1F-4528-B50A-02E987420847}"/>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3578327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561CF5F-9882-460E-806C-4AAFAA399A1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4F2E865-FBE1-4B65-8765-DBC0CC2DA70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3134B05-4B60-45C8-A577-5A5C4A063FEB}"/>
              </a:ext>
            </a:extLst>
          </p:cNvPr>
          <p:cNvSpPr>
            <a:spLocks noGrp="1"/>
          </p:cNvSpPr>
          <p:nvPr>
            <p:ph type="dt" sz="half" idx="10"/>
          </p:nvPr>
        </p:nvSpPr>
        <p:spPr/>
        <p:txBody>
          <a:bodyPr/>
          <a:lstStyle/>
          <a:p>
            <a:fld id="{346262D9-97EC-400E-94BD-CE30A19F0F12}" type="datetime1">
              <a:rPr kumimoji="1" lang="ja-JP" altLang="en-US" smtClean="0"/>
              <a:t>2022/12/23</a:t>
            </a:fld>
            <a:endParaRPr kumimoji="1" lang="ja-JP" altLang="en-US"/>
          </a:p>
        </p:txBody>
      </p:sp>
      <p:sp>
        <p:nvSpPr>
          <p:cNvPr id="5" name="フッター プレースホルダー 4">
            <a:extLst>
              <a:ext uri="{FF2B5EF4-FFF2-40B4-BE49-F238E27FC236}">
                <a16:creationId xmlns:a16="http://schemas.microsoft.com/office/drawing/2014/main" id="{698E4D89-8E1E-4EDF-BD3A-DA87298359F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D88FFD4-808D-4856-A8DE-2F99F8EF7EF6}"/>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3009785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A140C8-E1FC-45A4-823B-92BE2D9E3DF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2FAA1F4-F518-43B6-9DBD-3F3006804F1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4E48A3C-B35D-4BF5-ABB8-75224644F362}"/>
              </a:ext>
            </a:extLst>
          </p:cNvPr>
          <p:cNvSpPr>
            <a:spLocks noGrp="1"/>
          </p:cNvSpPr>
          <p:nvPr>
            <p:ph type="dt" sz="half" idx="10"/>
          </p:nvPr>
        </p:nvSpPr>
        <p:spPr/>
        <p:txBody>
          <a:bodyPr/>
          <a:lstStyle/>
          <a:p>
            <a:fld id="{172429A2-F235-4D7B-8451-82B20ABEDD3F}" type="datetime1">
              <a:rPr kumimoji="1" lang="ja-JP" altLang="en-US" smtClean="0"/>
              <a:t>2022/12/23</a:t>
            </a:fld>
            <a:endParaRPr kumimoji="1" lang="ja-JP" altLang="en-US"/>
          </a:p>
        </p:txBody>
      </p:sp>
      <p:sp>
        <p:nvSpPr>
          <p:cNvPr id="5" name="フッター プレースホルダー 4">
            <a:extLst>
              <a:ext uri="{FF2B5EF4-FFF2-40B4-BE49-F238E27FC236}">
                <a16:creationId xmlns:a16="http://schemas.microsoft.com/office/drawing/2014/main" id="{220764F0-4EC2-4345-8020-468F760C90D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0DB4691-7AB8-461B-A59B-3EAD46EDBA92}"/>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1769642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9B99FE-E975-4ACF-AF7E-9AD0D183043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7461741-0504-489D-9778-5CE69ED770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2262E8B-7197-47A9-85C7-5D5A44520F7E}"/>
              </a:ext>
            </a:extLst>
          </p:cNvPr>
          <p:cNvSpPr>
            <a:spLocks noGrp="1"/>
          </p:cNvSpPr>
          <p:nvPr>
            <p:ph type="dt" sz="half" idx="10"/>
          </p:nvPr>
        </p:nvSpPr>
        <p:spPr/>
        <p:txBody>
          <a:bodyPr/>
          <a:lstStyle/>
          <a:p>
            <a:fld id="{D15E1F28-3DD6-4BEC-B939-025F5859AC95}" type="datetime1">
              <a:rPr kumimoji="1" lang="ja-JP" altLang="en-US" smtClean="0"/>
              <a:t>2022/12/23</a:t>
            </a:fld>
            <a:endParaRPr kumimoji="1" lang="ja-JP" altLang="en-US"/>
          </a:p>
        </p:txBody>
      </p:sp>
      <p:sp>
        <p:nvSpPr>
          <p:cNvPr id="5" name="フッター プレースホルダー 4">
            <a:extLst>
              <a:ext uri="{FF2B5EF4-FFF2-40B4-BE49-F238E27FC236}">
                <a16:creationId xmlns:a16="http://schemas.microsoft.com/office/drawing/2014/main" id="{58F54F93-D0E4-4E3B-B437-32929F297DA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DDFAB85-D5E5-46BE-A313-6AD75BF9B5CE}"/>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655467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C2C9D9-D88C-4258-A7E7-F319BD55FE6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367AE9A-BF00-4A70-A03C-FBBD6C3A8C7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26D3978-6C2D-4B3D-BC84-0D717B220F3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01769ED-61A3-47D5-B51A-240292DEFD8B}"/>
              </a:ext>
            </a:extLst>
          </p:cNvPr>
          <p:cNvSpPr>
            <a:spLocks noGrp="1"/>
          </p:cNvSpPr>
          <p:nvPr>
            <p:ph type="dt" sz="half" idx="10"/>
          </p:nvPr>
        </p:nvSpPr>
        <p:spPr/>
        <p:txBody>
          <a:bodyPr/>
          <a:lstStyle/>
          <a:p>
            <a:fld id="{B3C16E24-C621-4206-BF86-2E5845782952}" type="datetime1">
              <a:rPr kumimoji="1" lang="ja-JP" altLang="en-US" smtClean="0"/>
              <a:t>2022/12/23</a:t>
            </a:fld>
            <a:endParaRPr kumimoji="1" lang="ja-JP" altLang="en-US"/>
          </a:p>
        </p:txBody>
      </p:sp>
      <p:sp>
        <p:nvSpPr>
          <p:cNvPr id="6" name="フッター プレースホルダー 5">
            <a:extLst>
              <a:ext uri="{FF2B5EF4-FFF2-40B4-BE49-F238E27FC236}">
                <a16:creationId xmlns:a16="http://schemas.microsoft.com/office/drawing/2014/main" id="{24E0A5DE-656B-446C-B2BE-CB75CD2504F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25D917D-59CE-43DD-9B2E-85D58924F6C6}"/>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383983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E3F333-1A9D-4A81-87B8-D791C88CFE5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A118769-A252-468B-900D-B02E331875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0E1596F-1914-4B78-A975-9F8AAD51C80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24A8F2B-5644-47AB-89D8-73D9A717F5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61D8EF4-0F4C-423A-B513-7A501282037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4741C81-6EDE-487C-9C82-D70E7062684A}"/>
              </a:ext>
            </a:extLst>
          </p:cNvPr>
          <p:cNvSpPr>
            <a:spLocks noGrp="1"/>
          </p:cNvSpPr>
          <p:nvPr>
            <p:ph type="dt" sz="half" idx="10"/>
          </p:nvPr>
        </p:nvSpPr>
        <p:spPr/>
        <p:txBody>
          <a:bodyPr/>
          <a:lstStyle/>
          <a:p>
            <a:fld id="{FAA717E7-79FA-4003-9B9C-6380DB4349B4}" type="datetime1">
              <a:rPr kumimoji="1" lang="ja-JP" altLang="en-US" smtClean="0"/>
              <a:t>2022/12/23</a:t>
            </a:fld>
            <a:endParaRPr kumimoji="1" lang="ja-JP" altLang="en-US"/>
          </a:p>
        </p:txBody>
      </p:sp>
      <p:sp>
        <p:nvSpPr>
          <p:cNvPr id="8" name="フッター プレースホルダー 7">
            <a:extLst>
              <a:ext uri="{FF2B5EF4-FFF2-40B4-BE49-F238E27FC236}">
                <a16:creationId xmlns:a16="http://schemas.microsoft.com/office/drawing/2014/main" id="{E7143EF9-4BEC-4F97-BAF2-95D68697C90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E88D707-C950-462E-8967-D7A78A0FDCB6}"/>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3324680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9E053C-4D7A-49FE-88BD-BA9920E95C2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9C33A0C-45FB-437F-A8BB-706226423B8C}"/>
              </a:ext>
            </a:extLst>
          </p:cNvPr>
          <p:cNvSpPr>
            <a:spLocks noGrp="1"/>
          </p:cNvSpPr>
          <p:nvPr>
            <p:ph type="dt" sz="half" idx="10"/>
          </p:nvPr>
        </p:nvSpPr>
        <p:spPr/>
        <p:txBody>
          <a:bodyPr/>
          <a:lstStyle/>
          <a:p>
            <a:fld id="{4250F267-8861-4253-B733-BF25D49A9EB5}" type="datetime1">
              <a:rPr kumimoji="1" lang="ja-JP" altLang="en-US" smtClean="0"/>
              <a:t>2022/12/23</a:t>
            </a:fld>
            <a:endParaRPr kumimoji="1" lang="ja-JP" altLang="en-US"/>
          </a:p>
        </p:txBody>
      </p:sp>
      <p:sp>
        <p:nvSpPr>
          <p:cNvPr id="4" name="フッター プレースホルダー 3">
            <a:extLst>
              <a:ext uri="{FF2B5EF4-FFF2-40B4-BE49-F238E27FC236}">
                <a16:creationId xmlns:a16="http://schemas.microsoft.com/office/drawing/2014/main" id="{8F5DB79A-C77C-48F2-9974-ACE5EFD01C1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6FD5F35-EE93-4D50-85B0-4F17BFD65A5F}"/>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1164886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F304F3B-D77D-406A-87E8-72A2F1C8785E}"/>
              </a:ext>
            </a:extLst>
          </p:cNvPr>
          <p:cNvSpPr>
            <a:spLocks noGrp="1"/>
          </p:cNvSpPr>
          <p:nvPr>
            <p:ph type="dt" sz="half" idx="10"/>
          </p:nvPr>
        </p:nvSpPr>
        <p:spPr/>
        <p:txBody>
          <a:bodyPr/>
          <a:lstStyle/>
          <a:p>
            <a:fld id="{F1F316B0-BF66-4C45-96E9-A4AAE42697FD}" type="datetime1">
              <a:rPr kumimoji="1" lang="ja-JP" altLang="en-US" smtClean="0"/>
              <a:t>2022/12/23</a:t>
            </a:fld>
            <a:endParaRPr kumimoji="1" lang="ja-JP" altLang="en-US"/>
          </a:p>
        </p:txBody>
      </p:sp>
      <p:sp>
        <p:nvSpPr>
          <p:cNvPr id="3" name="フッター プレースホルダー 2">
            <a:extLst>
              <a:ext uri="{FF2B5EF4-FFF2-40B4-BE49-F238E27FC236}">
                <a16:creationId xmlns:a16="http://schemas.microsoft.com/office/drawing/2014/main" id="{7E713273-B0C6-4AF3-B79D-BFEE33D17A4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AACDE43-3774-4FC6-9106-FAD5A40A1D02}"/>
              </a:ext>
            </a:extLst>
          </p:cNvPr>
          <p:cNvSpPr>
            <a:spLocks noGrp="1"/>
          </p:cNvSpPr>
          <p:nvPr>
            <p:ph type="sldNum" sz="quarter" idx="12"/>
          </p:nvPr>
        </p:nvSpPr>
        <p:spPr>
          <a:xfrm>
            <a:off x="9448800" y="6511879"/>
            <a:ext cx="2743200" cy="365125"/>
          </a:xfrm>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4051915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77108C-0931-4D7A-85FB-5BAE0EF4FAF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AC44CF4-A8CD-4D8A-AB0C-44E440D781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5355DAF-865A-489A-A76D-41959AACD6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0AC0EF8-F0CB-472A-AF68-2F9A2A5FBAE8}"/>
              </a:ext>
            </a:extLst>
          </p:cNvPr>
          <p:cNvSpPr>
            <a:spLocks noGrp="1"/>
          </p:cNvSpPr>
          <p:nvPr>
            <p:ph type="dt" sz="half" idx="10"/>
          </p:nvPr>
        </p:nvSpPr>
        <p:spPr/>
        <p:txBody>
          <a:bodyPr/>
          <a:lstStyle/>
          <a:p>
            <a:fld id="{3FC45714-E496-428E-9DFF-9CA5D49ABF01}" type="datetime1">
              <a:rPr kumimoji="1" lang="ja-JP" altLang="en-US" smtClean="0"/>
              <a:t>2022/12/23</a:t>
            </a:fld>
            <a:endParaRPr kumimoji="1" lang="ja-JP" altLang="en-US"/>
          </a:p>
        </p:txBody>
      </p:sp>
      <p:sp>
        <p:nvSpPr>
          <p:cNvPr id="6" name="フッター プレースホルダー 5">
            <a:extLst>
              <a:ext uri="{FF2B5EF4-FFF2-40B4-BE49-F238E27FC236}">
                <a16:creationId xmlns:a16="http://schemas.microsoft.com/office/drawing/2014/main" id="{F4F6CD12-1F2E-4EFD-8E15-EF558DA6E8A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E3612DA-1FC2-4F89-B345-45EB07D314CD}"/>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1542952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2A555B-94E5-484D-BE27-BA16AB35A6E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874B85B-CBBF-4029-A8EF-F01EFF7351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B13DFBB-1140-4D39-9FC2-A41955925D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D1D4075-C0C6-4D95-AB24-26AE189990F1}"/>
              </a:ext>
            </a:extLst>
          </p:cNvPr>
          <p:cNvSpPr>
            <a:spLocks noGrp="1"/>
          </p:cNvSpPr>
          <p:nvPr>
            <p:ph type="dt" sz="half" idx="10"/>
          </p:nvPr>
        </p:nvSpPr>
        <p:spPr/>
        <p:txBody>
          <a:bodyPr/>
          <a:lstStyle/>
          <a:p>
            <a:fld id="{0DD033EE-D941-4506-94C3-45E19A0E149A}" type="datetime1">
              <a:rPr kumimoji="1" lang="ja-JP" altLang="en-US" smtClean="0"/>
              <a:t>2022/12/23</a:t>
            </a:fld>
            <a:endParaRPr kumimoji="1" lang="ja-JP" altLang="en-US"/>
          </a:p>
        </p:txBody>
      </p:sp>
      <p:sp>
        <p:nvSpPr>
          <p:cNvPr id="6" name="フッター プレースホルダー 5">
            <a:extLst>
              <a:ext uri="{FF2B5EF4-FFF2-40B4-BE49-F238E27FC236}">
                <a16:creationId xmlns:a16="http://schemas.microsoft.com/office/drawing/2014/main" id="{A48462B2-6198-4281-A4D1-C204AB44CD3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9D000A7-A897-41E4-A7FA-0EAE8EA74550}"/>
              </a:ext>
            </a:extLst>
          </p:cNvPr>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2506135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A33A1F3-EA50-4FCA-B157-2CCF29313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A3883E1-DB45-49A2-BBE6-89540AC5D6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2A0EBA8-728E-445F-89EF-6874120919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F1500-B280-46A2-AB16-B20130B504B9}" type="datetime1">
              <a:rPr kumimoji="1" lang="ja-JP" altLang="en-US" smtClean="0"/>
              <a:t>2022/12/23</a:t>
            </a:fld>
            <a:endParaRPr kumimoji="1" lang="ja-JP" altLang="en-US"/>
          </a:p>
        </p:txBody>
      </p:sp>
      <p:sp>
        <p:nvSpPr>
          <p:cNvPr id="5" name="フッター プレースホルダー 4">
            <a:extLst>
              <a:ext uri="{FF2B5EF4-FFF2-40B4-BE49-F238E27FC236}">
                <a16:creationId xmlns:a16="http://schemas.microsoft.com/office/drawing/2014/main" id="{D4584F47-A98A-4708-9308-AA8720E1BE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C6124E8-CE33-41A3-9185-24288BFFE3C8}"/>
              </a:ext>
            </a:extLst>
          </p:cNvPr>
          <p:cNvSpPr>
            <a:spLocks noGrp="1"/>
          </p:cNvSpPr>
          <p:nvPr>
            <p:ph type="sldNum" sz="quarter" idx="4"/>
          </p:nvPr>
        </p:nvSpPr>
        <p:spPr>
          <a:xfrm>
            <a:off x="9448800" y="64745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2530987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8CB0E8A-99C8-446B-AD8E-E807BEEF9FC6}"/>
              </a:ext>
            </a:extLst>
          </p:cNvPr>
          <p:cNvSpPr>
            <a:spLocks noGrp="1"/>
          </p:cNvSpPr>
          <p:nvPr>
            <p:ph type="sldNum" sz="quarter" idx="12"/>
          </p:nvPr>
        </p:nvSpPr>
        <p:spPr/>
        <p:txBody>
          <a:bodyPr/>
          <a:lstStyle/>
          <a:p>
            <a:fld id="{C5AC1AD1-A8B6-4D57-BE0D-60C877BA181D}" type="slidenum">
              <a:rPr kumimoji="1" lang="ja-JP" altLang="en-US" smtClean="0"/>
              <a:t>1</a:t>
            </a:fld>
            <a:endParaRPr kumimoji="1" lang="ja-JP" altLang="en-US"/>
          </a:p>
        </p:txBody>
      </p:sp>
      <p:graphicFrame>
        <p:nvGraphicFramePr>
          <p:cNvPr id="5" name="表 6">
            <a:extLst>
              <a:ext uri="{FF2B5EF4-FFF2-40B4-BE49-F238E27FC236}">
                <a16:creationId xmlns:a16="http://schemas.microsoft.com/office/drawing/2014/main" id="{DE65A00C-2318-47E6-A055-369EDAF072CF}"/>
              </a:ext>
            </a:extLst>
          </p:cNvPr>
          <p:cNvGraphicFramePr>
            <a:graphicFrameLocks noGrp="1"/>
          </p:cNvGraphicFramePr>
          <p:nvPr>
            <p:extLst>
              <p:ext uri="{D42A27DB-BD31-4B8C-83A1-F6EECF244321}">
                <p14:modId xmlns:p14="http://schemas.microsoft.com/office/powerpoint/2010/main" val="873204145"/>
              </p:ext>
            </p:extLst>
          </p:nvPr>
        </p:nvGraphicFramePr>
        <p:xfrm>
          <a:off x="606490" y="1478220"/>
          <a:ext cx="10982131" cy="4922585"/>
        </p:xfrm>
        <a:graphic>
          <a:graphicData uri="http://schemas.openxmlformats.org/drawingml/2006/table">
            <a:tbl>
              <a:tblPr firstRow="1" bandRow="1">
                <a:tableStyleId>{073A0DAA-6AF3-43AB-8588-CEC1D06C72B9}</a:tableStyleId>
              </a:tblPr>
              <a:tblGrid>
                <a:gridCol w="397033">
                  <a:extLst>
                    <a:ext uri="{9D8B030D-6E8A-4147-A177-3AD203B41FA5}">
                      <a16:colId xmlns:a16="http://schemas.microsoft.com/office/drawing/2014/main" val="3550868832"/>
                    </a:ext>
                  </a:extLst>
                </a:gridCol>
                <a:gridCol w="3965512">
                  <a:extLst>
                    <a:ext uri="{9D8B030D-6E8A-4147-A177-3AD203B41FA5}">
                      <a16:colId xmlns:a16="http://schemas.microsoft.com/office/drawing/2014/main" val="2802376658"/>
                    </a:ext>
                  </a:extLst>
                </a:gridCol>
                <a:gridCol w="1673773">
                  <a:extLst>
                    <a:ext uri="{9D8B030D-6E8A-4147-A177-3AD203B41FA5}">
                      <a16:colId xmlns:a16="http://schemas.microsoft.com/office/drawing/2014/main" val="2194044442"/>
                    </a:ext>
                  </a:extLst>
                </a:gridCol>
                <a:gridCol w="1636152">
                  <a:extLst>
                    <a:ext uri="{9D8B030D-6E8A-4147-A177-3AD203B41FA5}">
                      <a16:colId xmlns:a16="http://schemas.microsoft.com/office/drawing/2014/main" val="1869802250"/>
                    </a:ext>
                  </a:extLst>
                </a:gridCol>
                <a:gridCol w="1651094">
                  <a:extLst>
                    <a:ext uri="{9D8B030D-6E8A-4147-A177-3AD203B41FA5}">
                      <a16:colId xmlns:a16="http://schemas.microsoft.com/office/drawing/2014/main" val="338893346"/>
                    </a:ext>
                  </a:extLst>
                </a:gridCol>
                <a:gridCol w="1658567">
                  <a:extLst>
                    <a:ext uri="{9D8B030D-6E8A-4147-A177-3AD203B41FA5}">
                      <a16:colId xmlns:a16="http://schemas.microsoft.com/office/drawing/2014/main" val="2319541288"/>
                    </a:ext>
                  </a:extLst>
                </a:gridCol>
              </a:tblGrid>
              <a:tr h="512629">
                <a:tc rowSpan="2">
                  <a:txBody>
                    <a:bodyPr/>
                    <a:lstStyle/>
                    <a:p>
                      <a:pPr algn="ctr"/>
                      <a:endParaRPr kumimoji="1" lang="ja-JP" altLang="en-US" sz="140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rowSpan="2">
                  <a:txBody>
                    <a:bodyPr/>
                    <a:lstStyle/>
                    <a:p>
                      <a:pPr algn="ctr"/>
                      <a:r>
                        <a:rPr kumimoji="1" lang="zh-TW" altLang="en-US" sz="1400">
                          <a:latin typeface="游ゴシック" panose="020B0400000000000000" pitchFamily="50" charset="-128"/>
                          <a:ea typeface="游ゴシック" panose="020B0400000000000000" pitchFamily="50" charset="-128"/>
                        </a:rPr>
                        <a:t>補助対象事業 </a:t>
                      </a:r>
                      <a:endParaRPr kumimoji="1" lang="ja-JP" altLang="en-US" sz="140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gridSpan="4">
                  <a:txBody>
                    <a:bodyPr/>
                    <a:lstStyle/>
                    <a:p>
                      <a:pPr algn="ctr"/>
                      <a:r>
                        <a:rPr kumimoji="1" lang="ja-JP" altLang="en-US" sz="1400">
                          <a:latin typeface="游ゴシック" panose="020B0400000000000000" pitchFamily="50" charset="-128"/>
                          <a:ea typeface="游ゴシック" panose="020B0400000000000000" pitchFamily="50" charset="-128"/>
                        </a:rPr>
                        <a:t>提出書類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pPr algn="ctr"/>
                      <a:endParaRPr kumimoji="1" lang="ja-JP" altLang="en-US" sz="1400">
                        <a:latin typeface="游ゴシック" panose="020B0400000000000000" pitchFamily="50" charset="-128"/>
                        <a:ea typeface="游ゴシック" panose="020B0400000000000000" pitchFamily="50" charset="-128"/>
                      </a:endParaRPr>
                    </a:p>
                  </a:txBody>
                  <a:tcPr anchor="ctr">
                    <a:solidFill>
                      <a:schemeClr val="tx1">
                        <a:lumMod val="65000"/>
                        <a:lumOff val="35000"/>
                      </a:schemeClr>
                    </a:solidFill>
                  </a:tcPr>
                </a:tc>
                <a:tc hMerge="1">
                  <a:txBody>
                    <a:bodyPr/>
                    <a:lstStyle/>
                    <a:p>
                      <a:pPr algn="ctr"/>
                      <a:endParaRPr kumimoji="1" lang="ja-JP" altLang="en-US" sz="1400">
                        <a:latin typeface="游ゴシック" panose="020B0400000000000000" pitchFamily="50" charset="-128"/>
                        <a:ea typeface="游ゴシック" panose="020B0400000000000000" pitchFamily="50" charset="-128"/>
                      </a:endParaRPr>
                    </a:p>
                  </a:txBody>
                  <a:tcPr anchor="ctr">
                    <a:solidFill>
                      <a:schemeClr val="tx1">
                        <a:lumMod val="65000"/>
                        <a:lumOff val="35000"/>
                      </a:schemeClr>
                    </a:solidFill>
                  </a:tcPr>
                </a:tc>
                <a:tc hMerge="1">
                  <a:txBody>
                    <a:bodyPr/>
                    <a:lstStyle/>
                    <a:p>
                      <a:pPr algn="ctr"/>
                      <a:endParaRPr kumimoji="1" lang="ja-JP" altLang="en-US" sz="1400">
                        <a:latin typeface="游ゴシック" panose="020B0400000000000000" pitchFamily="50" charset="-128"/>
                        <a:ea typeface="游ゴシック" panose="020B0400000000000000" pitchFamily="50" charset="-128"/>
                      </a:endParaRPr>
                    </a:p>
                  </a:txBody>
                  <a:tcPr anchor="ctr">
                    <a:solidFill>
                      <a:schemeClr val="tx1">
                        <a:lumMod val="65000"/>
                        <a:lumOff val="35000"/>
                      </a:schemeClr>
                    </a:solidFill>
                  </a:tcPr>
                </a:tc>
                <a:extLst>
                  <a:ext uri="{0D108BD9-81ED-4DB2-BD59-A6C34878D82A}">
                    <a16:rowId xmlns:a16="http://schemas.microsoft.com/office/drawing/2014/main" val="1112663541"/>
                  </a:ext>
                </a:extLst>
              </a:tr>
              <a:tr h="721838">
                <a:tc vMerge="1">
                  <a:txBody>
                    <a:bodyPr/>
                    <a:lstStyle/>
                    <a:p>
                      <a:endParaRPr kumimoji="1" lang="ja-JP" altLang="en-US"/>
                    </a:p>
                  </a:txBody>
                  <a:tcPr/>
                </a:tc>
                <a:tc vMerge="1">
                  <a:txBody>
                    <a:bodyPr/>
                    <a:lstStyle/>
                    <a:p>
                      <a:pPr algn="l"/>
                      <a:endParaRPr kumimoji="1" lang="ja-JP" altLang="en-US" sz="1400">
                        <a:solidFill>
                          <a:schemeClr val="tx1"/>
                        </a:solidFill>
                        <a:latin typeface="+mn-lt"/>
                        <a:ea typeface="Yu Gothic Medium" panose="020B05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個別事業計画概要</a:t>
                      </a:r>
                      <a:endParaRPr kumimoji="1" lang="en-US" altLang="ja-JP"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(P.2)</a:t>
                      </a:r>
                      <a:endParaRPr kumimoji="1" lang="ja-JP" altLang="en-US"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個別事業計画</a:t>
                      </a:r>
                      <a:endParaRPr kumimoji="1" lang="en-US" altLang="ja-JP"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スケジュール</a:t>
                      </a:r>
                      <a:r>
                        <a:rPr kumimoji="1" lang="en-US" altLang="ja-JP"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(P.3)</a:t>
                      </a:r>
                      <a:endParaRPr kumimoji="1" lang="ja-JP" altLang="en-US"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様式２の添付書類</a:t>
                      </a:r>
                      <a:endParaRPr kumimoji="1" lang="en-US" altLang="ja-JP"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(P.4-5)</a:t>
                      </a:r>
                      <a:endParaRPr kumimoji="1" lang="ja-JP" altLang="en-US"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a:solidFill>
                            <a:schemeClr val="tx1"/>
                          </a:solidFill>
                          <a:latin typeface="游ゴシック" panose="020B0400000000000000" pitchFamily="50" charset="-128"/>
                          <a:ea typeface="游ゴシック" panose="020B0400000000000000" pitchFamily="50" charset="-128"/>
                        </a:rPr>
                        <a:t>交通関係事業用の</a:t>
                      </a:r>
                      <a:endParaRPr kumimoji="1" lang="en-US" altLang="ja-JP" sz="1050" b="1">
                        <a:solidFill>
                          <a:schemeClr val="tx1"/>
                        </a:solidFill>
                        <a:latin typeface="游ゴシック" panose="020B0400000000000000" pitchFamily="50" charset="-128"/>
                        <a:ea typeface="游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050" b="1">
                          <a:solidFill>
                            <a:schemeClr val="tx1"/>
                          </a:solidFill>
                          <a:latin typeface="游ゴシック" panose="020B0400000000000000" pitchFamily="50" charset="-128"/>
                          <a:ea typeface="游ゴシック" panose="020B0400000000000000" pitchFamily="50" charset="-128"/>
                        </a:rPr>
                        <a:t>個別事業計画</a:t>
                      </a:r>
                      <a:endParaRPr kumimoji="1" lang="en-US" altLang="zh-TW" sz="1050" b="1">
                        <a:solidFill>
                          <a:schemeClr val="tx1"/>
                        </a:solidFill>
                        <a:latin typeface="游ゴシック" panose="020B0400000000000000" pitchFamily="50" charset="-128"/>
                        <a:ea typeface="游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050" b="1">
                          <a:solidFill>
                            <a:schemeClr val="tx1"/>
                          </a:solidFill>
                          <a:latin typeface="游ゴシック" panose="020B0400000000000000" pitchFamily="50" charset="-128"/>
                          <a:ea typeface="游ゴシック" panose="020B0400000000000000" pitchFamily="50" charset="-128"/>
                        </a:rPr>
                        <a:t>（</a:t>
                      </a:r>
                      <a:r>
                        <a:rPr kumimoji="1" lang="en-US" altLang="zh-TW" sz="1050" b="1">
                          <a:solidFill>
                            <a:schemeClr val="tx1"/>
                          </a:solidFill>
                          <a:latin typeface="游ゴシック" panose="020B0400000000000000" pitchFamily="50" charset="-128"/>
                          <a:ea typeface="游ゴシック" panose="020B0400000000000000" pitchFamily="50" charset="-128"/>
                        </a:rPr>
                        <a:t>P.6-7</a:t>
                      </a:r>
                      <a:r>
                        <a:rPr kumimoji="1" lang="zh-TW" altLang="en-US" sz="1050" b="1">
                          <a:solidFill>
                            <a:schemeClr val="tx1"/>
                          </a:solidFill>
                          <a:latin typeface="游ゴシック" panose="020B0400000000000000" pitchFamily="50" charset="-128"/>
                          <a:ea typeface="游ゴシック" panose="020B0400000000000000" pitchFamily="50" charset="-128"/>
                        </a:rPr>
                        <a:t>）</a:t>
                      </a:r>
                      <a:endParaRPr kumimoji="1" lang="en-US" altLang="zh-TW" sz="1050" b="1">
                        <a:solidFill>
                          <a:schemeClr val="tx1"/>
                        </a:solidFill>
                        <a:latin typeface="游ゴシック" panose="020B0400000000000000" pitchFamily="50" charset="-128"/>
                        <a:ea typeface="游ゴシック" panose="020B0400000000000000" pitchFamily="50" charset="-128"/>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761656291"/>
                  </a:ext>
                </a:extLst>
              </a:tr>
              <a:tr h="682014">
                <a:tc>
                  <a:txBody>
                    <a:bodyPr/>
                    <a:lstStyle/>
                    <a:p>
                      <a:pPr algn="l"/>
                      <a:r>
                        <a:rPr kumimoji="1" lang="ja-JP" altLang="en-US" sz="1600" b="1">
                          <a:solidFill>
                            <a:schemeClr val="tx1"/>
                          </a:solidFill>
                          <a:latin typeface="+mn-lt"/>
                          <a:ea typeface="Yu Gothic Medium" panose="020B0500000000000000" pitchFamily="50"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ja-JP" altLang="en-US" sz="1600" b="1">
                          <a:solidFill>
                            <a:schemeClr val="tx1"/>
                          </a:solidFill>
                          <a:latin typeface="+mn-lt"/>
                        </a:rPr>
                        <a:t>宿泊施設の高付加価値化改修　</a:t>
                      </a:r>
                      <a:endParaRPr kumimoji="1" lang="ja-JP" altLang="en-US" sz="1600" b="1">
                        <a:solidFill>
                          <a:schemeClr val="tx1"/>
                        </a:solidFill>
                        <a:latin typeface="+mn-lt"/>
                        <a:ea typeface="Yu Gothic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rPr>
                        <a:t>〇</a:t>
                      </a: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rPr>
                        <a:t>〇</a:t>
                      </a: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a:latin typeface="游ゴシック" panose="020B0400000000000000" pitchFamily="50" charset="-128"/>
                          <a:ea typeface="+mn-ea"/>
                        </a:rPr>
                        <a:t>〇</a:t>
                      </a:r>
                      <a:r>
                        <a:rPr kumimoji="1" lang="en-US" altLang="ja-JP" sz="1400" b="1">
                          <a:latin typeface="游ゴシック" panose="020B0400000000000000" pitchFamily="50" charset="-128"/>
                          <a:ea typeface="+mn-ea"/>
                        </a:rPr>
                        <a:t>(P.4</a:t>
                      </a:r>
                      <a:r>
                        <a:rPr kumimoji="1" lang="ja-JP" altLang="en-US" sz="1400" b="1">
                          <a:latin typeface="游ゴシック" panose="020B0400000000000000" pitchFamily="50" charset="-128"/>
                          <a:ea typeface="+mn-ea"/>
                        </a:rPr>
                        <a:t>）</a:t>
                      </a:r>
                      <a:endParaRPr kumimoji="1" lang="en-US" altLang="ja-JP" sz="1400" b="1">
                        <a:latin typeface="游ゴシック" panose="020B0400000000000000" pitchFamily="50" charset="-128"/>
                        <a:ea typeface="+mn-ea"/>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8339054"/>
                  </a:ext>
                </a:extLst>
              </a:tr>
              <a:tr h="593524">
                <a:tc>
                  <a:txBody>
                    <a:bodyPr/>
                    <a:lstStyle/>
                    <a:p>
                      <a:pPr algn="l"/>
                      <a:r>
                        <a:rPr kumimoji="1" lang="ja-JP" altLang="en-US" sz="1600" b="1">
                          <a:solidFill>
                            <a:schemeClr val="tx1"/>
                          </a:solidFill>
                          <a:latin typeface="+mn-lt"/>
                          <a:ea typeface="Yu Gothic Medium" panose="020B0500000000000000" pitchFamily="50"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ja-JP" altLang="en-US" sz="1600" b="1">
                          <a:solidFill>
                            <a:schemeClr val="tx1"/>
                          </a:solidFill>
                          <a:latin typeface="+mn-lt"/>
                        </a:rPr>
                        <a:t>観光施設の改修　</a:t>
                      </a:r>
                      <a:endParaRPr kumimoji="1" lang="ja-JP" altLang="en-US" sz="1600" b="1">
                        <a:solidFill>
                          <a:schemeClr val="tx1"/>
                        </a:solidFill>
                        <a:latin typeface="+mn-lt"/>
                        <a:ea typeface="Yu Gothic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rPr>
                        <a:t>〇</a:t>
                      </a: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rPr>
                        <a:t>〇</a:t>
                      </a: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a:latin typeface="游ゴシック" panose="020B0400000000000000" pitchFamily="50" charset="-128"/>
                          <a:ea typeface="+mn-ea"/>
                        </a:rPr>
                        <a:t>〇</a:t>
                      </a:r>
                      <a:r>
                        <a:rPr kumimoji="1" lang="en-US" altLang="ja-JP" sz="1400" b="1">
                          <a:latin typeface="游ゴシック" panose="020B0400000000000000" pitchFamily="50" charset="-128"/>
                          <a:ea typeface="+mn-ea"/>
                        </a:rPr>
                        <a:t>(P.4</a:t>
                      </a:r>
                      <a:r>
                        <a:rPr kumimoji="1" lang="ja-JP" altLang="en-US" sz="1400" b="1">
                          <a:latin typeface="游ゴシック" panose="020B0400000000000000" pitchFamily="50" charset="-128"/>
                          <a:ea typeface="+mn-ea"/>
                        </a:rPr>
                        <a:t>）</a:t>
                      </a:r>
                      <a:endParaRPr kumimoji="1" lang="en-US" altLang="ja-JP" sz="1400" b="1">
                        <a:latin typeface="游ゴシック" panose="020B0400000000000000" pitchFamily="50" charset="-128"/>
                        <a:ea typeface="+mn-ea"/>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20338167"/>
                  </a:ext>
                </a:extLst>
              </a:tr>
              <a:tr h="593524">
                <a:tc>
                  <a:txBody>
                    <a:bodyPr/>
                    <a:lstStyle/>
                    <a:p>
                      <a:pPr algn="l"/>
                      <a:r>
                        <a:rPr kumimoji="1" lang="ja-JP" altLang="en-US" sz="1600" b="1">
                          <a:solidFill>
                            <a:schemeClr val="tx1"/>
                          </a:solidFill>
                          <a:latin typeface="+mn-lt"/>
                          <a:ea typeface="Yu Gothic Medium" panose="020B0500000000000000" pitchFamily="50"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ja-JP" altLang="en-US" sz="1600" b="1"/>
                        <a:t>廃屋の撤去</a:t>
                      </a:r>
                      <a:endParaRPr kumimoji="1" lang="ja-JP" altLang="en-US" sz="1600" b="1">
                        <a:solidFill>
                          <a:schemeClr val="tx1"/>
                        </a:solidFill>
                        <a:latin typeface="+mn-lt"/>
                        <a:ea typeface="Yu Gothic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1">
                        <a:latin typeface="游ゴシック" panose="020B0400000000000000" pitchFamily="50" charset="-128"/>
                        <a:ea typeface="+mn-ea"/>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a:latin typeface="游ゴシック" panose="020B0400000000000000" pitchFamily="50" charset="-128"/>
                          <a:ea typeface="+mn-ea"/>
                        </a:rPr>
                        <a:t>〇</a:t>
                      </a:r>
                      <a:endParaRPr kumimoji="1" lang="en-US" altLang="ja-JP" sz="1400" b="1">
                        <a:latin typeface="游ゴシック" panose="020B0400000000000000" pitchFamily="50" charset="-128"/>
                        <a:ea typeface="+mn-ea"/>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a:latin typeface="游ゴシック" panose="020B0400000000000000" pitchFamily="50" charset="-128"/>
                          <a:ea typeface="+mn-ea"/>
                        </a:rPr>
                        <a:t>〇</a:t>
                      </a:r>
                      <a:r>
                        <a:rPr kumimoji="1" lang="en-US" altLang="ja-JP" sz="1400" b="1">
                          <a:latin typeface="游ゴシック" panose="020B0400000000000000" pitchFamily="50" charset="-128"/>
                          <a:ea typeface="+mn-ea"/>
                        </a:rPr>
                        <a:t>(P.5</a:t>
                      </a:r>
                      <a:r>
                        <a:rPr kumimoji="1" lang="ja-JP" altLang="en-US" sz="1400" b="1">
                          <a:latin typeface="游ゴシック" panose="020B0400000000000000" pitchFamily="50" charset="-128"/>
                          <a:ea typeface="+mn-ea"/>
                        </a:rPr>
                        <a:t>）</a:t>
                      </a:r>
                      <a:endParaRPr kumimoji="1" lang="en-US" altLang="ja-JP" sz="1400" b="1">
                        <a:latin typeface="游ゴシック" panose="020B0400000000000000" pitchFamily="50" charset="-128"/>
                        <a:ea typeface="+mn-ea"/>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1">
                        <a:latin typeface="游ゴシック" panose="020B0400000000000000" pitchFamily="50" charset="-128"/>
                        <a:ea typeface="+mn-ea"/>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4041569"/>
                  </a:ext>
                </a:extLst>
              </a:tr>
              <a:tr h="632008">
                <a:tc>
                  <a:txBody>
                    <a:bodyPr/>
                    <a:lstStyle/>
                    <a:p>
                      <a:pPr algn="l"/>
                      <a:r>
                        <a:rPr kumimoji="1" lang="ja-JP" altLang="en-US" sz="1600" b="1">
                          <a:solidFill>
                            <a:schemeClr val="tx1"/>
                          </a:solidFill>
                          <a:latin typeface="+mn-lt"/>
                          <a:ea typeface="Yu Gothic Medium" panose="020B0500000000000000" pitchFamily="50"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ja-JP" altLang="en-US" sz="1600" b="1">
                          <a:solidFill>
                            <a:schemeClr val="tx1"/>
                          </a:solidFill>
                          <a:latin typeface="+mn-lt"/>
                        </a:rPr>
                        <a:t>公的施設の観光目的での利活用のための</a:t>
                      </a:r>
                      <a:endParaRPr lang="en-US" altLang="ja-JP" sz="1600" b="1">
                        <a:solidFill>
                          <a:schemeClr val="tx1"/>
                        </a:solidFill>
                        <a:latin typeface="+mn-lt"/>
                      </a:endParaRPr>
                    </a:p>
                    <a:p>
                      <a:pPr algn="l"/>
                      <a:r>
                        <a:rPr lang="ja-JP" altLang="en-US" sz="1600" b="1">
                          <a:solidFill>
                            <a:schemeClr val="tx1"/>
                          </a:solidFill>
                          <a:latin typeface="+mn-lt"/>
                        </a:rPr>
                        <a:t>民間活力の導入　</a:t>
                      </a:r>
                      <a:endParaRPr kumimoji="1" lang="ja-JP" altLang="en-US" sz="1600" b="1">
                        <a:solidFill>
                          <a:schemeClr val="tx1"/>
                        </a:solidFill>
                        <a:latin typeface="+mn-lt"/>
                        <a:ea typeface="Yu Gothic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rPr>
                        <a:t>〇</a:t>
                      </a: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rPr>
                        <a:t>〇</a:t>
                      </a: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a:latin typeface="游ゴシック" panose="020B0400000000000000" pitchFamily="50" charset="-128"/>
                          <a:ea typeface="+mn-ea"/>
                        </a:rPr>
                        <a:t>〇</a:t>
                      </a:r>
                      <a:r>
                        <a:rPr kumimoji="1" lang="en-US" altLang="ja-JP" sz="1400" b="1">
                          <a:latin typeface="游ゴシック" panose="020B0400000000000000" pitchFamily="50" charset="-128"/>
                          <a:ea typeface="+mn-ea"/>
                        </a:rPr>
                        <a:t>(P.4</a:t>
                      </a:r>
                      <a:r>
                        <a:rPr kumimoji="1" lang="ja-JP" altLang="en-US" sz="1400" b="1">
                          <a:latin typeface="游ゴシック" panose="020B0400000000000000" pitchFamily="50" charset="-128"/>
                          <a:ea typeface="+mn-ea"/>
                        </a:rPr>
                        <a:t>）</a:t>
                      </a:r>
                      <a:endParaRPr kumimoji="1" lang="en-US" altLang="ja-JP" sz="1400" b="1">
                        <a:latin typeface="游ゴシック" panose="020B0400000000000000" pitchFamily="50" charset="-128"/>
                        <a:ea typeface="+mn-ea"/>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8299153"/>
                  </a:ext>
                </a:extLst>
              </a:tr>
              <a:tr h="593524">
                <a:tc>
                  <a:txBody>
                    <a:bodyPr/>
                    <a:lstStyle/>
                    <a:p>
                      <a:pPr algn="l"/>
                      <a:r>
                        <a:rPr kumimoji="1" lang="ja-JP" altLang="en-US" sz="1600" b="1">
                          <a:solidFill>
                            <a:schemeClr val="tx1"/>
                          </a:solidFill>
                          <a:latin typeface="+mn-lt"/>
                          <a:ea typeface="+mn-ea"/>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600" b="1">
                          <a:solidFill>
                            <a:schemeClr val="tx1"/>
                          </a:solidFill>
                          <a:latin typeface="+mn-lt"/>
                          <a:ea typeface="+mn-ea"/>
                        </a:rPr>
                        <a:t>交通関係事業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zh-TW" altLang="en-US" sz="1400" b="1">
                        <a:latin typeface="游ゴシック" panose="020B0400000000000000" pitchFamily="50" charset="-128"/>
                        <a:ea typeface="游ゴシック" panose="020B0400000000000000" pitchFamily="50" charset="-128"/>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zh-TW" altLang="en-US" sz="1400" b="1">
                        <a:latin typeface="游ゴシック" panose="020B0400000000000000" pitchFamily="50" charset="-128"/>
                        <a:ea typeface="游ゴシック" panose="020B0400000000000000" pitchFamily="50" charset="-128"/>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zh-TW" altLang="en-US" sz="1400" b="1">
                        <a:latin typeface="游ゴシック" panose="020B0400000000000000" pitchFamily="50" charset="-128"/>
                        <a:ea typeface="游ゴシック" panose="020B0400000000000000" pitchFamily="50" charset="-128"/>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a:latin typeface="游ゴシック" panose="020B0400000000000000" pitchFamily="50" charset="-128"/>
                          <a:ea typeface="游ゴシック" panose="020B0400000000000000" pitchFamily="50" charset="-128"/>
                        </a:rPr>
                        <a:t>〇</a:t>
                      </a:r>
                      <a:endParaRPr kumimoji="1" lang="zh-TW" altLang="en-US" sz="1400" b="1">
                        <a:latin typeface="游ゴシック" panose="020B0400000000000000" pitchFamily="50" charset="-128"/>
                        <a:ea typeface="游ゴシック" panose="020B0400000000000000" pitchFamily="50" charset="-128"/>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5382939"/>
                  </a:ext>
                </a:extLst>
              </a:tr>
              <a:tr h="593524">
                <a:tc>
                  <a:txBody>
                    <a:bodyPr/>
                    <a:lstStyle/>
                    <a:p>
                      <a:pPr algn="l"/>
                      <a:r>
                        <a:rPr kumimoji="1" lang="ja-JP" altLang="en-US" sz="1600" b="1">
                          <a:solidFill>
                            <a:schemeClr val="tx1"/>
                          </a:solidFill>
                          <a:latin typeface="+mn-ea"/>
                          <a:ea typeface="+mn-ea"/>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600" b="1">
                          <a:solidFill>
                            <a:schemeClr val="tx1"/>
                          </a:solidFill>
                          <a:latin typeface="+mn-ea"/>
                          <a:ea typeface="+mn-ea"/>
                        </a:rPr>
                        <a:t>実証実験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rPr>
                        <a:t>〇</a:t>
                      </a: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rPr>
                        <a:t>〇</a:t>
                      </a: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a:latin typeface="游ゴシック" panose="020B0400000000000000" pitchFamily="50" charset="-128"/>
                          <a:ea typeface="+mn-ea"/>
                        </a:rPr>
                        <a:t>〇</a:t>
                      </a:r>
                      <a:r>
                        <a:rPr kumimoji="1" lang="en-US" altLang="ja-JP" sz="1400" b="1">
                          <a:latin typeface="游ゴシック" panose="020B0400000000000000" pitchFamily="50" charset="-128"/>
                          <a:ea typeface="+mn-ea"/>
                        </a:rPr>
                        <a:t>(P.4</a:t>
                      </a:r>
                      <a:r>
                        <a:rPr kumimoji="1" lang="ja-JP" altLang="en-US" sz="1400" b="1">
                          <a:latin typeface="游ゴシック" panose="020B0400000000000000" pitchFamily="50" charset="-128"/>
                          <a:ea typeface="+mn-ea"/>
                        </a:rPr>
                        <a:t>）</a:t>
                      </a:r>
                      <a:endParaRPr kumimoji="1" lang="en-US" altLang="ja-JP" sz="1400" b="1">
                        <a:latin typeface="游ゴシック" panose="020B0400000000000000" pitchFamily="50" charset="-128"/>
                        <a:ea typeface="+mn-ea"/>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5195223"/>
                  </a:ext>
                </a:extLst>
              </a:tr>
            </a:tbl>
          </a:graphicData>
        </a:graphic>
      </p:graphicFrame>
      <p:sp>
        <p:nvSpPr>
          <p:cNvPr id="6" name="テキスト ボックス 5">
            <a:extLst>
              <a:ext uri="{FF2B5EF4-FFF2-40B4-BE49-F238E27FC236}">
                <a16:creationId xmlns:a16="http://schemas.microsoft.com/office/drawing/2014/main" id="{3CB64B72-0A2C-48C7-919F-DBBA7F12E76C}"/>
              </a:ext>
            </a:extLst>
          </p:cNvPr>
          <p:cNvSpPr txBox="1"/>
          <p:nvPr/>
        </p:nvSpPr>
        <p:spPr>
          <a:xfrm>
            <a:off x="734048" y="1076739"/>
            <a:ext cx="6096000" cy="307777"/>
          </a:xfrm>
          <a:prstGeom prst="rect">
            <a:avLst/>
          </a:prstGeom>
          <a:noFill/>
        </p:spPr>
        <p:txBody>
          <a:bodyPr wrap="square">
            <a:spAutoFit/>
          </a:bodyPr>
          <a:lstStyle/>
          <a:p>
            <a:r>
              <a:rPr lang="ja-JP" altLang="en-US" sz="1400" b="1"/>
              <a:t>「地域一体型」の各補助対象事業の提出書類は以下の通りです。</a:t>
            </a:r>
            <a:endParaRPr kumimoji="1" lang="ja-JP" altLang="en-US" sz="1400" b="1"/>
          </a:p>
        </p:txBody>
      </p:sp>
      <p:sp>
        <p:nvSpPr>
          <p:cNvPr id="7" name="テキスト ボックス 6">
            <a:extLst>
              <a:ext uri="{FF2B5EF4-FFF2-40B4-BE49-F238E27FC236}">
                <a16:creationId xmlns:a16="http://schemas.microsoft.com/office/drawing/2014/main" id="{1F3B23DE-C2DF-4DCF-833B-304C682934A8}"/>
              </a:ext>
            </a:extLst>
          </p:cNvPr>
          <p:cNvSpPr txBox="1"/>
          <p:nvPr/>
        </p:nvSpPr>
        <p:spPr>
          <a:xfrm>
            <a:off x="158066" y="398260"/>
            <a:ext cx="11822439" cy="584775"/>
          </a:xfrm>
          <a:prstGeom prst="rect">
            <a:avLst/>
          </a:prstGeom>
          <a:noFill/>
        </p:spPr>
        <p:txBody>
          <a:bodyPr wrap="square">
            <a:spAutoFit/>
          </a:bodyPr>
          <a:lstStyle/>
          <a:p>
            <a:pPr algn="ctr"/>
            <a:r>
              <a:rPr lang="en-US" altLang="ja-JP" sz="3200" b="1"/>
              <a:t>【</a:t>
            </a:r>
            <a:r>
              <a:rPr lang="ja-JP" altLang="en-US" sz="3200" b="1"/>
              <a:t>様式２：提出書類について</a:t>
            </a:r>
            <a:r>
              <a:rPr lang="en-US" altLang="ja-JP" sz="3200" b="1"/>
              <a:t>】</a:t>
            </a:r>
            <a:endParaRPr lang="ja-JP" altLang="en-US" sz="3200" b="1"/>
          </a:p>
        </p:txBody>
      </p:sp>
      <p:graphicFrame>
        <p:nvGraphicFramePr>
          <p:cNvPr id="8" name="表 6">
            <a:extLst>
              <a:ext uri="{FF2B5EF4-FFF2-40B4-BE49-F238E27FC236}">
                <a16:creationId xmlns:a16="http://schemas.microsoft.com/office/drawing/2014/main" id="{B3D100EE-D6EE-4F35-8286-1EA6BA269496}"/>
              </a:ext>
            </a:extLst>
          </p:cNvPr>
          <p:cNvGraphicFramePr>
            <a:graphicFrameLocks noGrp="1"/>
          </p:cNvGraphicFramePr>
          <p:nvPr>
            <p:extLst>
              <p:ext uri="{D42A27DB-BD31-4B8C-83A1-F6EECF244321}">
                <p14:modId xmlns:p14="http://schemas.microsoft.com/office/powerpoint/2010/main" val="873204145"/>
              </p:ext>
            </p:extLst>
          </p:nvPr>
        </p:nvGraphicFramePr>
        <p:xfrm>
          <a:off x="604934" y="1478220"/>
          <a:ext cx="10982131" cy="4922585"/>
        </p:xfrm>
        <a:graphic>
          <a:graphicData uri="http://schemas.openxmlformats.org/drawingml/2006/table">
            <a:tbl>
              <a:tblPr firstRow="1" bandRow="1">
                <a:tableStyleId>{073A0DAA-6AF3-43AB-8588-CEC1D06C72B9}</a:tableStyleId>
              </a:tblPr>
              <a:tblGrid>
                <a:gridCol w="397033">
                  <a:extLst>
                    <a:ext uri="{9D8B030D-6E8A-4147-A177-3AD203B41FA5}">
                      <a16:colId xmlns:a16="http://schemas.microsoft.com/office/drawing/2014/main" val="3550868832"/>
                    </a:ext>
                  </a:extLst>
                </a:gridCol>
                <a:gridCol w="3965512">
                  <a:extLst>
                    <a:ext uri="{9D8B030D-6E8A-4147-A177-3AD203B41FA5}">
                      <a16:colId xmlns:a16="http://schemas.microsoft.com/office/drawing/2014/main" val="2802376658"/>
                    </a:ext>
                  </a:extLst>
                </a:gridCol>
                <a:gridCol w="1673773">
                  <a:extLst>
                    <a:ext uri="{9D8B030D-6E8A-4147-A177-3AD203B41FA5}">
                      <a16:colId xmlns:a16="http://schemas.microsoft.com/office/drawing/2014/main" val="2194044442"/>
                    </a:ext>
                  </a:extLst>
                </a:gridCol>
                <a:gridCol w="1636152">
                  <a:extLst>
                    <a:ext uri="{9D8B030D-6E8A-4147-A177-3AD203B41FA5}">
                      <a16:colId xmlns:a16="http://schemas.microsoft.com/office/drawing/2014/main" val="1869802250"/>
                    </a:ext>
                  </a:extLst>
                </a:gridCol>
                <a:gridCol w="1651094">
                  <a:extLst>
                    <a:ext uri="{9D8B030D-6E8A-4147-A177-3AD203B41FA5}">
                      <a16:colId xmlns:a16="http://schemas.microsoft.com/office/drawing/2014/main" val="338893346"/>
                    </a:ext>
                  </a:extLst>
                </a:gridCol>
                <a:gridCol w="1658567">
                  <a:extLst>
                    <a:ext uri="{9D8B030D-6E8A-4147-A177-3AD203B41FA5}">
                      <a16:colId xmlns:a16="http://schemas.microsoft.com/office/drawing/2014/main" val="2319541288"/>
                    </a:ext>
                  </a:extLst>
                </a:gridCol>
              </a:tblGrid>
              <a:tr h="512629">
                <a:tc rowSpan="2">
                  <a:txBody>
                    <a:bodyPr/>
                    <a:lstStyle/>
                    <a:p>
                      <a:pPr algn="ctr"/>
                      <a:endParaRPr kumimoji="1" lang="ja-JP" altLang="en-US" sz="140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rowSpan="2">
                  <a:txBody>
                    <a:bodyPr/>
                    <a:lstStyle/>
                    <a:p>
                      <a:pPr algn="ctr"/>
                      <a:r>
                        <a:rPr kumimoji="1" lang="zh-TW" altLang="en-US" sz="1400">
                          <a:latin typeface="游ゴシック" panose="020B0400000000000000" pitchFamily="50" charset="-128"/>
                          <a:ea typeface="游ゴシック" panose="020B0400000000000000" pitchFamily="50" charset="-128"/>
                        </a:rPr>
                        <a:t>補助対象事業 </a:t>
                      </a:r>
                      <a:endParaRPr kumimoji="1" lang="ja-JP" altLang="en-US" sz="140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gridSpan="4">
                  <a:txBody>
                    <a:bodyPr/>
                    <a:lstStyle/>
                    <a:p>
                      <a:pPr algn="ctr"/>
                      <a:r>
                        <a:rPr kumimoji="1" lang="ja-JP" altLang="en-US" sz="1400">
                          <a:latin typeface="游ゴシック" panose="020B0400000000000000" pitchFamily="50" charset="-128"/>
                          <a:ea typeface="游ゴシック" panose="020B0400000000000000" pitchFamily="50" charset="-128"/>
                        </a:rPr>
                        <a:t>提出書類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pPr algn="ctr"/>
                      <a:endParaRPr kumimoji="1" lang="ja-JP" altLang="en-US" sz="1400">
                        <a:latin typeface="游ゴシック" panose="020B0400000000000000" pitchFamily="50" charset="-128"/>
                        <a:ea typeface="游ゴシック" panose="020B0400000000000000" pitchFamily="50" charset="-128"/>
                      </a:endParaRPr>
                    </a:p>
                  </a:txBody>
                  <a:tcPr anchor="ctr">
                    <a:solidFill>
                      <a:schemeClr val="tx1">
                        <a:lumMod val="65000"/>
                        <a:lumOff val="35000"/>
                      </a:schemeClr>
                    </a:solidFill>
                  </a:tcPr>
                </a:tc>
                <a:tc hMerge="1">
                  <a:txBody>
                    <a:bodyPr/>
                    <a:lstStyle/>
                    <a:p>
                      <a:pPr algn="ctr"/>
                      <a:endParaRPr kumimoji="1" lang="ja-JP" altLang="en-US" sz="1400">
                        <a:latin typeface="游ゴシック" panose="020B0400000000000000" pitchFamily="50" charset="-128"/>
                        <a:ea typeface="游ゴシック" panose="020B0400000000000000" pitchFamily="50" charset="-128"/>
                      </a:endParaRPr>
                    </a:p>
                  </a:txBody>
                  <a:tcPr anchor="ctr">
                    <a:solidFill>
                      <a:schemeClr val="tx1">
                        <a:lumMod val="65000"/>
                        <a:lumOff val="35000"/>
                      </a:schemeClr>
                    </a:solidFill>
                  </a:tcPr>
                </a:tc>
                <a:tc hMerge="1">
                  <a:txBody>
                    <a:bodyPr/>
                    <a:lstStyle/>
                    <a:p>
                      <a:pPr algn="ctr"/>
                      <a:endParaRPr kumimoji="1" lang="ja-JP" altLang="en-US" sz="1400">
                        <a:latin typeface="游ゴシック" panose="020B0400000000000000" pitchFamily="50" charset="-128"/>
                        <a:ea typeface="游ゴシック" panose="020B0400000000000000" pitchFamily="50" charset="-128"/>
                      </a:endParaRPr>
                    </a:p>
                  </a:txBody>
                  <a:tcPr anchor="ctr">
                    <a:solidFill>
                      <a:schemeClr val="tx1">
                        <a:lumMod val="65000"/>
                        <a:lumOff val="35000"/>
                      </a:schemeClr>
                    </a:solidFill>
                  </a:tcPr>
                </a:tc>
                <a:extLst>
                  <a:ext uri="{0D108BD9-81ED-4DB2-BD59-A6C34878D82A}">
                    <a16:rowId xmlns:a16="http://schemas.microsoft.com/office/drawing/2014/main" val="1112663541"/>
                  </a:ext>
                </a:extLst>
              </a:tr>
              <a:tr h="721838">
                <a:tc vMerge="1">
                  <a:txBody>
                    <a:bodyPr/>
                    <a:lstStyle/>
                    <a:p>
                      <a:endParaRPr kumimoji="1" lang="ja-JP" altLang="en-US"/>
                    </a:p>
                  </a:txBody>
                  <a:tcPr/>
                </a:tc>
                <a:tc vMerge="1">
                  <a:txBody>
                    <a:bodyPr/>
                    <a:lstStyle/>
                    <a:p>
                      <a:pPr algn="l"/>
                      <a:endParaRPr kumimoji="1" lang="ja-JP" altLang="en-US" sz="1400">
                        <a:solidFill>
                          <a:schemeClr val="tx1"/>
                        </a:solidFill>
                        <a:latin typeface="+mn-lt"/>
                        <a:ea typeface="Yu Gothic Medium" panose="020B05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個別事業計画概要</a:t>
                      </a:r>
                      <a:endParaRPr kumimoji="1" lang="en-US" altLang="ja-JP"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(P.2)</a:t>
                      </a:r>
                      <a:endParaRPr kumimoji="1" lang="ja-JP" altLang="en-US"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個別事業計画</a:t>
                      </a:r>
                      <a:endParaRPr kumimoji="1" lang="en-US" altLang="ja-JP"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スケジュール</a:t>
                      </a:r>
                      <a:r>
                        <a:rPr kumimoji="1" lang="en-US" altLang="ja-JP"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(P.3)</a:t>
                      </a:r>
                      <a:endParaRPr kumimoji="1" lang="ja-JP" altLang="en-US"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様式２の添付書類</a:t>
                      </a:r>
                      <a:endParaRPr kumimoji="1" lang="en-US" altLang="ja-JP"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(P.4-5)</a:t>
                      </a:r>
                      <a:endParaRPr kumimoji="1" lang="ja-JP" altLang="en-US" sz="105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a:solidFill>
                            <a:schemeClr val="tx1"/>
                          </a:solidFill>
                          <a:latin typeface="游ゴシック" panose="020B0400000000000000" pitchFamily="50" charset="-128"/>
                          <a:ea typeface="游ゴシック" panose="020B0400000000000000" pitchFamily="50" charset="-128"/>
                        </a:rPr>
                        <a:t>交通関係事業用の</a:t>
                      </a:r>
                      <a:endParaRPr kumimoji="1" lang="en-US" altLang="ja-JP" sz="1050" b="1">
                        <a:solidFill>
                          <a:schemeClr val="tx1"/>
                        </a:solidFill>
                        <a:latin typeface="游ゴシック" panose="020B0400000000000000" pitchFamily="50" charset="-128"/>
                        <a:ea typeface="游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050" b="1">
                          <a:solidFill>
                            <a:schemeClr val="tx1"/>
                          </a:solidFill>
                          <a:latin typeface="游ゴシック" panose="020B0400000000000000" pitchFamily="50" charset="-128"/>
                          <a:ea typeface="游ゴシック" panose="020B0400000000000000" pitchFamily="50" charset="-128"/>
                        </a:rPr>
                        <a:t>個別事業計画</a:t>
                      </a:r>
                      <a:endParaRPr kumimoji="1" lang="en-US" altLang="zh-TW" sz="1050" b="1">
                        <a:solidFill>
                          <a:schemeClr val="tx1"/>
                        </a:solidFill>
                        <a:latin typeface="游ゴシック" panose="020B0400000000000000" pitchFamily="50" charset="-128"/>
                        <a:ea typeface="游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050" b="1">
                          <a:solidFill>
                            <a:schemeClr val="tx1"/>
                          </a:solidFill>
                          <a:latin typeface="游ゴシック" panose="020B0400000000000000" pitchFamily="50" charset="-128"/>
                          <a:ea typeface="游ゴシック" panose="020B0400000000000000" pitchFamily="50" charset="-128"/>
                        </a:rPr>
                        <a:t>（</a:t>
                      </a:r>
                      <a:r>
                        <a:rPr kumimoji="1" lang="en-US" altLang="zh-TW" sz="1050" b="1">
                          <a:solidFill>
                            <a:schemeClr val="tx1"/>
                          </a:solidFill>
                          <a:latin typeface="游ゴシック" panose="020B0400000000000000" pitchFamily="50" charset="-128"/>
                          <a:ea typeface="游ゴシック" panose="020B0400000000000000" pitchFamily="50" charset="-128"/>
                        </a:rPr>
                        <a:t>P.6-7</a:t>
                      </a:r>
                      <a:r>
                        <a:rPr kumimoji="1" lang="zh-TW" altLang="en-US" sz="1050" b="1">
                          <a:solidFill>
                            <a:schemeClr val="tx1"/>
                          </a:solidFill>
                          <a:latin typeface="游ゴシック" panose="020B0400000000000000" pitchFamily="50" charset="-128"/>
                          <a:ea typeface="游ゴシック" panose="020B0400000000000000" pitchFamily="50" charset="-128"/>
                        </a:rPr>
                        <a:t>）</a:t>
                      </a:r>
                      <a:endParaRPr kumimoji="1" lang="en-US" altLang="zh-TW" sz="1050" b="1">
                        <a:solidFill>
                          <a:schemeClr val="tx1"/>
                        </a:solidFill>
                        <a:latin typeface="游ゴシック" panose="020B0400000000000000" pitchFamily="50" charset="-128"/>
                        <a:ea typeface="游ゴシック" panose="020B0400000000000000" pitchFamily="50" charset="-128"/>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761656291"/>
                  </a:ext>
                </a:extLst>
              </a:tr>
              <a:tr h="682014">
                <a:tc>
                  <a:txBody>
                    <a:bodyPr/>
                    <a:lstStyle/>
                    <a:p>
                      <a:pPr algn="l"/>
                      <a:r>
                        <a:rPr kumimoji="1" lang="ja-JP" altLang="en-US" sz="1600" b="1">
                          <a:solidFill>
                            <a:schemeClr val="tx1"/>
                          </a:solidFill>
                          <a:latin typeface="+mn-lt"/>
                          <a:ea typeface="Yu Gothic Medium" panose="020B0500000000000000" pitchFamily="50"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ja-JP" altLang="en-US" sz="1600" b="1">
                          <a:solidFill>
                            <a:schemeClr val="tx1"/>
                          </a:solidFill>
                          <a:latin typeface="+mn-lt"/>
                        </a:rPr>
                        <a:t>宿泊施設の高付加価値化改修　</a:t>
                      </a:r>
                      <a:endParaRPr kumimoji="1" lang="ja-JP" altLang="en-US" sz="1600" b="1">
                        <a:solidFill>
                          <a:schemeClr val="tx1"/>
                        </a:solidFill>
                        <a:latin typeface="+mn-lt"/>
                        <a:ea typeface="Yu Gothic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〇</a:t>
                      </a: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rPr>
                        <a:t>〇</a:t>
                      </a: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a:latin typeface="游ゴシック" panose="020B0400000000000000" pitchFamily="50" charset="-128"/>
                          <a:ea typeface="+mn-ea"/>
                        </a:rPr>
                        <a:t>〇</a:t>
                      </a:r>
                      <a:r>
                        <a:rPr kumimoji="1" lang="en-US" altLang="ja-JP" sz="1400" b="1">
                          <a:latin typeface="游ゴシック" panose="020B0400000000000000" pitchFamily="50" charset="-128"/>
                          <a:ea typeface="+mn-ea"/>
                        </a:rPr>
                        <a:t>(P.4</a:t>
                      </a:r>
                      <a:r>
                        <a:rPr kumimoji="1" lang="ja-JP" altLang="en-US" sz="1400" b="1">
                          <a:latin typeface="游ゴシック" panose="020B0400000000000000" pitchFamily="50" charset="-128"/>
                          <a:ea typeface="+mn-ea"/>
                        </a:rPr>
                        <a:t>）</a:t>
                      </a:r>
                      <a:endParaRPr kumimoji="1" lang="en-US" altLang="ja-JP" sz="1400" b="1">
                        <a:latin typeface="游ゴシック" panose="020B0400000000000000" pitchFamily="50" charset="-128"/>
                        <a:ea typeface="+mn-ea"/>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8339054"/>
                  </a:ext>
                </a:extLst>
              </a:tr>
              <a:tr h="593524">
                <a:tc>
                  <a:txBody>
                    <a:bodyPr/>
                    <a:lstStyle/>
                    <a:p>
                      <a:pPr algn="l"/>
                      <a:r>
                        <a:rPr kumimoji="1" lang="ja-JP" altLang="en-US" sz="1600" b="1">
                          <a:solidFill>
                            <a:schemeClr val="tx1"/>
                          </a:solidFill>
                          <a:latin typeface="+mn-lt"/>
                          <a:ea typeface="Yu Gothic Medium" panose="020B0500000000000000" pitchFamily="50"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ja-JP" altLang="en-US" sz="1600" b="1" dirty="0">
                          <a:solidFill>
                            <a:schemeClr val="tx1"/>
                          </a:solidFill>
                          <a:latin typeface="+mn-lt"/>
                        </a:rPr>
                        <a:t>観光施設の改修　</a:t>
                      </a:r>
                      <a:endParaRPr kumimoji="1" lang="ja-JP" altLang="en-US" sz="1600" b="1" dirty="0">
                        <a:solidFill>
                          <a:schemeClr val="tx1"/>
                        </a:solidFill>
                        <a:latin typeface="+mn-lt"/>
                        <a:ea typeface="Yu Gothic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〇</a:t>
                      </a: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rPr>
                        <a:t>〇</a:t>
                      </a: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a:latin typeface="游ゴシック" panose="020B0400000000000000" pitchFamily="50" charset="-128"/>
                          <a:ea typeface="+mn-ea"/>
                        </a:rPr>
                        <a:t>〇</a:t>
                      </a:r>
                      <a:r>
                        <a:rPr kumimoji="1" lang="en-US" altLang="ja-JP" sz="1400" b="1">
                          <a:latin typeface="游ゴシック" panose="020B0400000000000000" pitchFamily="50" charset="-128"/>
                          <a:ea typeface="+mn-ea"/>
                        </a:rPr>
                        <a:t>(P.4</a:t>
                      </a:r>
                      <a:r>
                        <a:rPr kumimoji="1" lang="ja-JP" altLang="en-US" sz="1400" b="1">
                          <a:latin typeface="游ゴシック" panose="020B0400000000000000" pitchFamily="50" charset="-128"/>
                          <a:ea typeface="+mn-ea"/>
                        </a:rPr>
                        <a:t>）</a:t>
                      </a:r>
                      <a:endParaRPr kumimoji="1" lang="en-US" altLang="ja-JP" sz="1400" b="1">
                        <a:latin typeface="游ゴシック" panose="020B0400000000000000" pitchFamily="50" charset="-128"/>
                        <a:ea typeface="+mn-ea"/>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20338167"/>
                  </a:ext>
                </a:extLst>
              </a:tr>
              <a:tr h="593524">
                <a:tc>
                  <a:txBody>
                    <a:bodyPr/>
                    <a:lstStyle/>
                    <a:p>
                      <a:pPr algn="l"/>
                      <a:r>
                        <a:rPr kumimoji="1" lang="ja-JP" altLang="en-US" sz="1600" b="1">
                          <a:solidFill>
                            <a:schemeClr val="tx1"/>
                          </a:solidFill>
                          <a:latin typeface="+mn-lt"/>
                          <a:ea typeface="Yu Gothic Medium" panose="020B0500000000000000" pitchFamily="50"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ja-JP" altLang="en-US" sz="1600" b="1"/>
                        <a:t>廃屋の撤去</a:t>
                      </a:r>
                      <a:endParaRPr kumimoji="1" lang="ja-JP" altLang="en-US" sz="1600" b="1">
                        <a:solidFill>
                          <a:schemeClr val="tx1"/>
                        </a:solidFill>
                        <a:latin typeface="+mn-lt"/>
                        <a:ea typeface="Yu Gothic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1">
                        <a:latin typeface="游ゴシック" panose="020B0400000000000000" pitchFamily="50" charset="-128"/>
                        <a:ea typeface="+mn-ea"/>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a:latin typeface="游ゴシック" panose="020B0400000000000000" pitchFamily="50" charset="-128"/>
                          <a:ea typeface="+mn-ea"/>
                        </a:rPr>
                        <a:t>〇</a:t>
                      </a:r>
                      <a:endParaRPr kumimoji="1" lang="en-US" altLang="ja-JP" sz="1400" b="1">
                        <a:latin typeface="游ゴシック" panose="020B0400000000000000" pitchFamily="50" charset="-128"/>
                        <a:ea typeface="+mn-ea"/>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a:latin typeface="游ゴシック" panose="020B0400000000000000" pitchFamily="50" charset="-128"/>
                          <a:ea typeface="+mn-ea"/>
                        </a:rPr>
                        <a:t>〇</a:t>
                      </a:r>
                      <a:r>
                        <a:rPr kumimoji="1" lang="en-US" altLang="ja-JP" sz="1400" b="1">
                          <a:latin typeface="游ゴシック" panose="020B0400000000000000" pitchFamily="50" charset="-128"/>
                          <a:ea typeface="+mn-ea"/>
                        </a:rPr>
                        <a:t>(P.5</a:t>
                      </a:r>
                      <a:r>
                        <a:rPr kumimoji="1" lang="ja-JP" altLang="en-US" sz="1400" b="1">
                          <a:latin typeface="游ゴシック" panose="020B0400000000000000" pitchFamily="50" charset="-128"/>
                          <a:ea typeface="+mn-ea"/>
                        </a:rPr>
                        <a:t>）</a:t>
                      </a:r>
                      <a:endParaRPr kumimoji="1" lang="en-US" altLang="ja-JP" sz="1400" b="1">
                        <a:latin typeface="游ゴシック" panose="020B0400000000000000" pitchFamily="50" charset="-128"/>
                        <a:ea typeface="+mn-ea"/>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1">
                        <a:latin typeface="游ゴシック" panose="020B0400000000000000" pitchFamily="50" charset="-128"/>
                        <a:ea typeface="+mn-ea"/>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4041569"/>
                  </a:ext>
                </a:extLst>
              </a:tr>
              <a:tr h="632008">
                <a:tc>
                  <a:txBody>
                    <a:bodyPr/>
                    <a:lstStyle/>
                    <a:p>
                      <a:pPr algn="l"/>
                      <a:r>
                        <a:rPr kumimoji="1" lang="ja-JP" altLang="en-US" sz="1600" b="1">
                          <a:solidFill>
                            <a:schemeClr val="tx1"/>
                          </a:solidFill>
                          <a:latin typeface="+mn-lt"/>
                          <a:ea typeface="Yu Gothic Medium" panose="020B0500000000000000" pitchFamily="50"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ja-JP" altLang="en-US" sz="1600" b="1">
                          <a:solidFill>
                            <a:schemeClr val="tx1"/>
                          </a:solidFill>
                          <a:latin typeface="+mn-lt"/>
                        </a:rPr>
                        <a:t>公的施設の観光目的での利活用のための</a:t>
                      </a:r>
                      <a:endParaRPr lang="en-US" altLang="ja-JP" sz="1600" b="1">
                        <a:solidFill>
                          <a:schemeClr val="tx1"/>
                        </a:solidFill>
                        <a:latin typeface="+mn-lt"/>
                      </a:endParaRPr>
                    </a:p>
                    <a:p>
                      <a:pPr algn="l"/>
                      <a:r>
                        <a:rPr lang="ja-JP" altLang="en-US" sz="1600" b="1">
                          <a:solidFill>
                            <a:schemeClr val="tx1"/>
                          </a:solidFill>
                          <a:latin typeface="+mn-lt"/>
                        </a:rPr>
                        <a:t>民間活力の導入　</a:t>
                      </a:r>
                      <a:endParaRPr kumimoji="1" lang="ja-JP" altLang="en-US" sz="1600" b="1">
                        <a:solidFill>
                          <a:schemeClr val="tx1"/>
                        </a:solidFill>
                        <a:latin typeface="+mn-lt"/>
                        <a:ea typeface="Yu Gothic Medium" panose="020B05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rPr>
                        <a:t>〇</a:t>
                      </a: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rPr>
                        <a:t>〇</a:t>
                      </a: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a:latin typeface="游ゴシック" panose="020B0400000000000000" pitchFamily="50" charset="-128"/>
                          <a:ea typeface="+mn-ea"/>
                        </a:rPr>
                        <a:t>〇</a:t>
                      </a:r>
                      <a:r>
                        <a:rPr kumimoji="1" lang="en-US" altLang="ja-JP" sz="1400" b="1">
                          <a:latin typeface="游ゴシック" panose="020B0400000000000000" pitchFamily="50" charset="-128"/>
                          <a:ea typeface="+mn-ea"/>
                        </a:rPr>
                        <a:t>(P.4</a:t>
                      </a:r>
                      <a:r>
                        <a:rPr kumimoji="1" lang="ja-JP" altLang="en-US" sz="1400" b="1">
                          <a:latin typeface="游ゴシック" panose="020B0400000000000000" pitchFamily="50" charset="-128"/>
                          <a:ea typeface="+mn-ea"/>
                        </a:rPr>
                        <a:t>）</a:t>
                      </a:r>
                      <a:endParaRPr kumimoji="1" lang="en-US" altLang="ja-JP" sz="1400" b="1">
                        <a:latin typeface="游ゴシック" panose="020B0400000000000000" pitchFamily="50" charset="-128"/>
                        <a:ea typeface="+mn-ea"/>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8299153"/>
                  </a:ext>
                </a:extLst>
              </a:tr>
              <a:tr h="593524">
                <a:tc>
                  <a:txBody>
                    <a:bodyPr/>
                    <a:lstStyle/>
                    <a:p>
                      <a:pPr algn="l"/>
                      <a:r>
                        <a:rPr kumimoji="1" lang="ja-JP" altLang="en-US" sz="1600" b="1">
                          <a:solidFill>
                            <a:schemeClr val="tx1"/>
                          </a:solidFill>
                          <a:latin typeface="+mn-lt"/>
                          <a:ea typeface="+mn-ea"/>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600" b="1">
                          <a:solidFill>
                            <a:schemeClr val="tx1"/>
                          </a:solidFill>
                          <a:latin typeface="+mn-lt"/>
                          <a:ea typeface="+mn-ea"/>
                        </a:rPr>
                        <a:t>交通関係事業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zh-TW" altLang="en-US" sz="1400" b="1">
                        <a:latin typeface="游ゴシック" panose="020B0400000000000000" pitchFamily="50" charset="-128"/>
                        <a:ea typeface="游ゴシック" panose="020B0400000000000000" pitchFamily="50" charset="-128"/>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zh-TW" altLang="en-US" sz="1400" b="1">
                        <a:latin typeface="游ゴシック" panose="020B0400000000000000" pitchFamily="50" charset="-128"/>
                        <a:ea typeface="游ゴシック" panose="020B0400000000000000" pitchFamily="50" charset="-128"/>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zh-TW" altLang="en-US" sz="1400" b="1">
                        <a:latin typeface="游ゴシック" panose="020B0400000000000000" pitchFamily="50" charset="-128"/>
                        <a:ea typeface="游ゴシック" panose="020B0400000000000000" pitchFamily="50" charset="-128"/>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1">
                          <a:latin typeface="游ゴシック" panose="020B0400000000000000" pitchFamily="50" charset="-128"/>
                          <a:ea typeface="游ゴシック" panose="020B0400000000000000" pitchFamily="50" charset="-128"/>
                        </a:rPr>
                        <a:t>〇</a:t>
                      </a:r>
                      <a:endParaRPr kumimoji="1" lang="zh-TW" altLang="en-US" sz="1400" b="1">
                        <a:latin typeface="游ゴシック" panose="020B0400000000000000" pitchFamily="50" charset="-128"/>
                        <a:ea typeface="游ゴシック" panose="020B0400000000000000" pitchFamily="50" charset="-128"/>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5382939"/>
                  </a:ext>
                </a:extLst>
              </a:tr>
              <a:tr h="593524">
                <a:tc>
                  <a:txBody>
                    <a:bodyPr/>
                    <a:lstStyle/>
                    <a:p>
                      <a:pPr algn="l"/>
                      <a:r>
                        <a:rPr kumimoji="1" lang="ja-JP" altLang="en-US" sz="1600" b="1">
                          <a:solidFill>
                            <a:schemeClr val="tx1"/>
                          </a:solidFill>
                          <a:latin typeface="+mn-ea"/>
                          <a:ea typeface="+mn-ea"/>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600" b="1">
                          <a:solidFill>
                            <a:schemeClr val="tx1"/>
                          </a:solidFill>
                          <a:latin typeface="+mn-ea"/>
                          <a:ea typeface="+mn-ea"/>
                        </a:rPr>
                        <a:t>実証実験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rPr>
                        <a:t>〇</a:t>
                      </a: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rPr>
                        <a:t>〇</a:t>
                      </a: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a:latin typeface="游ゴシック" panose="020B0400000000000000" pitchFamily="50" charset="-128"/>
                          <a:ea typeface="+mn-ea"/>
                        </a:rPr>
                        <a:t>〇</a:t>
                      </a:r>
                      <a:r>
                        <a:rPr kumimoji="1" lang="en-US" altLang="ja-JP" sz="1400" b="1">
                          <a:latin typeface="游ゴシック" panose="020B0400000000000000" pitchFamily="50" charset="-128"/>
                          <a:ea typeface="+mn-ea"/>
                        </a:rPr>
                        <a:t>(P.4</a:t>
                      </a:r>
                      <a:r>
                        <a:rPr kumimoji="1" lang="ja-JP" altLang="en-US" sz="1400" b="1">
                          <a:latin typeface="游ゴシック" panose="020B0400000000000000" pitchFamily="50" charset="-128"/>
                          <a:ea typeface="+mn-ea"/>
                        </a:rPr>
                        <a:t>）</a:t>
                      </a:r>
                      <a:endParaRPr kumimoji="1" lang="en-US" altLang="ja-JP" sz="1400" b="1">
                        <a:latin typeface="游ゴシック" panose="020B0400000000000000" pitchFamily="50" charset="-128"/>
                        <a:ea typeface="+mn-ea"/>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endParaRPr>
                    </a:p>
                  </a:txBody>
                  <a:tcPr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5195223"/>
                  </a:ext>
                </a:extLst>
              </a:tr>
            </a:tbl>
          </a:graphicData>
        </a:graphic>
      </p:graphicFrame>
      <p:sp>
        <p:nvSpPr>
          <p:cNvPr id="9" name="テキスト ボックス 8">
            <a:extLst>
              <a:ext uri="{FF2B5EF4-FFF2-40B4-BE49-F238E27FC236}">
                <a16:creationId xmlns:a16="http://schemas.microsoft.com/office/drawing/2014/main" id="{DC932890-966F-4D48-99F7-267558625B9C}"/>
              </a:ext>
            </a:extLst>
          </p:cNvPr>
          <p:cNvSpPr txBox="1"/>
          <p:nvPr/>
        </p:nvSpPr>
        <p:spPr>
          <a:xfrm>
            <a:off x="732492" y="1076739"/>
            <a:ext cx="6096000" cy="307777"/>
          </a:xfrm>
          <a:prstGeom prst="rect">
            <a:avLst/>
          </a:prstGeom>
          <a:noFill/>
        </p:spPr>
        <p:txBody>
          <a:bodyPr wrap="square">
            <a:spAutoFit/>
          </a:bodyPr>
          <a:lstStyle/>
          <a:p>
            <a:r>
              <a:rPr lang="ja-JP" altLang="en-US" sz="1400" b="1"/>
              <a:t>「地域一体型」の各補助対象事業の提出書類は以下の通りです。</a:t>
            </a:r>
            <a:endParaRPr kumimoji="1" lang="ja-JP" altLang="en-US" sz="1400" b="1"/>
          </a:p>
        </p:txBody>
      </p:sp>
      <p:sp>
        <p:nvSpPr>
          <p:cNvPr id="10" name="テキスト ボックス 9">
            <a:extLst>
              <a:ext uri="{FF2B5EF4-FFF2-40B4-BE49-F238E27FC236}">
                <a16:creationId xmlns:a16="http://schemas.microsoft.com/office/drawing/2014/main" id="{F299104E-2BCC-42AD-BC5F-4B9B6B45A737}"/>
              </a:ext>
            </a:extLst>
          </p:cNvPr>
          <p:cNvSpPr txBox="1"/>
          <p:nvPr/>
        </p:nvSpPr>
        <p:spPr>
          <a:xfrm>
            <a:off x="156510" y="398260"/>
            <a:ext cx="11822439" cy="584775"/>
          </a:xfrm>
          <a:prstGeom prst="rect">
            <a:avLst/>
          </a:prstGeom>
          <a:noFill/>
        </p:spPr>
        <p:txBody>
          <a:bodyPr wrap="square">
            <a:spAutoFit/>
          </a:bodyPr>
          <a:lstStyle/>
          <a:p>
            <a:pPr algn="ctr"/>
            <a:r>
              <a:rPr lang="en-US" altLang="ja-JP" sz="3200" b="1"/>
              <a:t>【</a:t>
            </a:r>
            <a:r>
              <a:rPr lang="ja-JP" altLang="en-US" sz="3200" b="1"/>
              <a:t>様式２：提出書類について</a:t>
            </a:r>
            <a:r>
              <a:rPr lang="en-US" altLang="ja-JP" sz="3200" b="1"/>
              <a:t>】</a:t>
            </a:r>
            <a:endParaRPr lang="ja-JP" altLang="en-US" sz="3200" b="1"/>
          </a:p>
        </p:txBody>
      </p:sp>
    </p:spTree>
    <p:extLst>
      <p:ext uri="{BB962C8B-B14F-4D97-AF65-F5344CB8AC3E}">
        <p14:creationId xmlns:p14="http://schemas.microsoft.com/office/powerpoint/2010/main" val="410279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EE98E6B-0985-438B-8AA6-C52DB5795FF0}"/>
              </a:ext>
            </a:extLst>
          </p:cNvPr>
          <p:cNvSpPr txBox="1"/>
          <p:nvPr/>
        </p:nvSpPr>
        <p:spPr>
          <a:xfrm>
            <a:off x="121040" y="94379"/>
            <a:ext cx="11887457" cy="33855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prstClr val="black"/>
                </a:solidFill>
                <a:effectLst/>
                <a:uLnTx/>
                <a:uFillTx/>
                <a:latin typeface="游ゴシック"/>
                <a:ea typeface="游ゴシック"/>
                <a:cs typeface="+mn-cs"/>
              </a:rPr>
              <a:t>個別事業計画概要</a:t>
            </a:r>
            <a:endParaRPr kumimoji="1" lang="ja-JP" altLang="en-US" sz="16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cxnSp>
        <p:nvCxnSpPr>
          <p:cNvPr id="3" name="直線コネクタ 2">
            <a:extLst>
              <a:ext uri="{FF2B5EF4-FFF2-40B4-BE49-F238E27FC236}">
                <a16:creationId xmlns:a16="http://schemas.microsoft.com/office/drawing/2014/main" id="{4CFFF070-528E-4D91-8F17-C3DC89D9D6B1}"/>
              </a:ext>
            </a:extLst>
          </p:cNvPr>
          <p:cNvCxnSpPr/>
          <p:nvPr/>
        </p:nvCxnSpPr>
        <p:spPr>
          <a:xfrm>
            <a:off x="9334" y="418141"/>
            <a:ext cx="12168000" cy="0"/>
          </a:xfrm>
          <a:prstGeom prst="line">
            <a:avLst/>
          </a:prstGeom>
          <a:ln w="19050"/>
        </p:spPr>
        <p:style>
          <a:lnRef idx="1">
            <a:schemeClr val="dk1"/>
          </a:lnRef>
          <a:fillRef idx="0">
            <a:schemeClr val="dk1"/>
          </a:fillRef>
          <a:effectRef idx="0">
            <a:schemeClr val="dk1"/>
          </a:effectRef>
          <a:fontRef idx="minor">
            <a:schemeClr val="tx1"/>
          </a:fontRef>
        </p:style>
      </p:cxnSp>
      <p:graphicFrame>
        <p:nvGraphicFramePr>
          <p:cNvPr id="4" name="表 4">
            <a:extLst>
              <a:ext uri="{FF2B5EF4-FFF2-40B4-BE49-F238E27FC236}">
                <a16:creationId xmlns:a16="http://schemas.microsoft.com/office/drawing/2014/main" id="{C3E200C8-DEA5-4D3C-9E16-78BB0A49CCC2}"/>
              </a:ext>
            </a:extLst>
          </p:cNvPr>
          <p:cNvGraphicFramePr>
            <a:graphicFrameLocks noGrp="1"/>
          </p:cNvGraphicFramePr>
          <p:nvPr>
            <p:extLst>
              <p:ext uri="{D42A27DB-BD31-4B8C-83A1-F6EECF244321}">
                <p14:modId xmlns:p14="http://schemas.microsoft.com/office/powerpoint/2010/main" val="132269507"/>
              </p:ext>
            </p:extLst>
          </p:nvPr>
        </p:nvGraphicFramePr>
        <p:xfrm>
          <a:off x="121041" y="669332"/>
          <a:ext cx="9494013" cy="5502456"/>
        </p:xfrm>
        <a:graphic>
          <a:graphicData uri="http://schemas.openxmlformats.org/drawingml/2006/table">
            <a:tbl>
              <a:tblPr firstRow="1" bandRow="1">
                <a:tableStyleId>{C083E6E3-FA7D-4D7B-A595-EF9225AFEA82}</a:tableStyleId>
              </a:tblPr>
              <a:tblGrid>
                <a:gridCol w="358353">
                  <a:extLst>
                    <a:ext uri="{9D8B030D-6E8A-4147-A177-3AD203B41FA5}">
                      <a16:colId xmlns:a16="http://schemas.microsoft.com/office/drawing/2014/main" val="2410514859"/>
                    </a:ext>
                  </a:extLst>
                </a:gridCol>
                <a:gridCol w="2024109">
                  <a:extLst>
                    <a:ext uri="{9D8B030D-6E8A-4147-A177-3AD203B41FA5}">
                      <a16:colId xmlns:a16="http://schemas.microsoft.com/office/drawing/2014/main" val="1604511688"/>
                    </a:ext>
                  </a:extLst>
                </a:gridCol>
                <a:gridCol w="7111551">
                  <a:extLst>
                    <a:ext uri="{9D8B030D-6E8A-4147-A177-3AD203B41FA5}">
                      <a16:colId xmlns:a16="http://schemas.microsoft.com/office/drawing/2014/main" val="3453622333"/>
                    </a:ext>
                  </a:extLst>
                </a:gridCol>
              </a:tblGrid>
              <a:tr h="31038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p>
                  </a:txBody>
                  <a:tcPr anchor="ct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a:t>事業名〇〇〇〇　　　　事業者名　〇〇　　　　　　　　　住所</a:t>
                      </a:r>
                      <a:endParaRPr kumimoji="1" lang="en-US" altLang="ja-JP" sz="1200" b="1"/>
                    </a:p>
                  </a:txBody>
                  <a:tcPr anchor="ctr"/>
                </a:tc>
                <a:tc hMerge="1">
                  <a:txBody>
                    <a:bodyPr/>
                    <a:lstStyle/>
                    <a:p>
                      <a:pPr algn="ctr"/>
                      <a:endParaRPr kumimoji="1" lang="ja-JP" altLang="en-US" sz="1200"/>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4068976465"/>
                  </a:ext>
                </a:extLst>
              </a:tr>
              <a:tr h="370840">
                <a:tc>
                  <a:txBody>
                    <a:bodyPr/>
                    <a:lstStyle/>
                    <a:p>
                      <a:pPr algn="ctr"/>
                      <a:r>
                        <a:rPr kumimoji="1" lang="en-US" altLang="ja-JP" sz="1100"/>
                        <a:t>1</a:t>
                      </a:r>
                      <a:endParaRPr kumimoji="1" lang="ja-JP" altLang="en-US" sz="1100"/>
                    </a:p>
                  </a:txBody>
                  <a:tcPr anchor="ctr">
                    <a:lnR w="6350" cap="flat" cmpd="sng" algn="ctr">
                      <a:solidFill>
                        <a:schemeClr val="tx1">
                          <a:lumMod val="50000"/>
                          <a:lumOff val="50000"/>
                        </a:schemeClr>
                      </a:solidFill>
                      <a:prstDash val="solid"/>
                      <a:round/>
                      <a:headEnd type="none" w="med" len="med"/>
                      <a:tailEnd type="none" w="med" len="med"/>
                    </a:lnR>
                  </a:tcPr>
                </a:tc>
                <a:tc>
                  <a:txBody>
                    <a:bodyPr/>
                    <a:lstStyle/>
                    <a:p>
                      <a:pPr algn="l"/>
                      <a:r>
                        <a:rPr kumimoji="1" lang="ja-JP" altLang="en-US" sz="1100"/>
                        <a:t>補助対象事業</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tcPr>
                </a:tc>
                <a:tc>
                  <a:txBody>
                    <a:bodyPr/>
                    <a:lstStyle/>
                    <a:p>
                      <a:pPr algn="l"/>
                      <a:endParaRPr kumimoji="1" lang="ja-JP" altLang="en-US" sz="1100"/>
                    </a:p>
                  </a:txBody>
                  <a:tcPr anchor="ctr">
                    <a:lnL w="6350" cap="flat" cmpd="sng" algn="ctr">
                      <a:solidFill>
                        <a:schemeClr val="tx1">
                          <a:lumMod val="50000"/>
                          <a:lumOff val="50000"/>
                        </a:schemeClr>
                      </a:solidFill>
                      <a:prstDash val="solid"/>
                      <a:round/>
                      <a:headEnd type="none" w="med" len="med"/>
                      <a:tailEnd type="none" w="med" len="med"/>
                    </a:lnL>
                  </a:tcPr>
                </a:tc>
                <a:extLst>
                  <a:ext uri="{0D108BD9-81ED-4DB2-BD59-A6C34878D82A}">
                    <a16:rowId xmlns:a16="http://schemas.microsoft.com/office/drawing/2014/main" val="4170858383"/>
                  </a:ext>
                </a:extLst>
              </a:tr>
              <a:tr h="370840">
                <a:tc>
                  <a:txBody>
                    <a:bodyPr/>
                    <a:lstStyle/>
                    <a:p>
                      <a:pPr algn="ctr"/>
                      <a:r>
                        <a:rPr kumimoji="1" lang="en-US" altLang="ja-JP" sz="1100"/>
                        <a:t>2</a:t>
                      </a:r>
                      <a:endParaRPr kumimoji="1" lang="ja-JP" altLang="en-US" sz="1100"/>
                    </a:p>
                  </a:txBody>
                  <a:tcPr anchor="ctr">
                    <a:lnR w="6350" cap="flat" cmpd="sng" algn="ctr">
                      <a:solidFill>
                        <a:schemeClr val="tx1">
                          <a:lumMod val="50000"/>
                          <a:lumOff val="50000"/>
                        </a:schemeClr>
                      </a:solidFill>
                      <a:prstDash val="solid"/>
                      <a:round/>
                      <a:headEnd type="none" w="med" len="med"/>
                      <a:tailEnd type="none" w="med" len="med"/>
                    </a:lnR>
                  </a:tcPr>
                </a:tc>
                <a:tc>
                  <a:txBody>
                    <a:bodyPr/>
                    <a:lstStyle/>
                    <a:p>
                      <a:pPr algn="l"/>
                      <a:r>
                        <a:rPr kumimoji="1" lang="ja-JP" altLang="en-US" sz="1100"/>
                        <a:t>工事発注先　もしくは　工事受注者</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tcPr>
                </a:tc>
                <a:tc>
                  <a:txBody>
                    <a:bodyPr/>
                    <a:lstStyle/>
                    <a:p>
                      <a:pPr algn="l"/>
                      <a:r>
                        <a:rPr kumimoji="1" lang="ja-JP" altLang="en-US" sz="1100"/>
                        <a:t>〇〇建設　　〇〇県〇〇市〇〇町１－１</a:t>
                      </a:r>
                    </a:p>
                  </a:txBody>
                  <a:tcPr anchor="ctr">
                    <a:lnL w="6350" cap="flat" cmpd="sng" algn="ctr">
                      <a:solidFill>
                        <a:schemeClr val="tx1">
                          <a:lumMod val="50000"/>
                          <a:lumOff val="50000"/>
                        </a:schemeClr>
                      </a:solidFill>
                      <a:prstDash val="solid"/>
                      <a:round/>
                      <a:headEnd type="none" w="med" len="med"/>
                      <a:tailEnd type="none" w="med" len="med"/>
                    </a:lnL>
                  </a:tcPr>
                </a:tc>
                <a:extLst>
                  <a:ext uri="{0D108BD9-81ED-4DB2-BD59-A6C34878D82A}">
                    <a16:rowId xmlns:a16="http://schemas.microsoft.com/office/drawing/2014/main" val="1053738171"/>
                  </a:ext>
                </a:extLst>
              </a:tr>
              <a:tr h="586800">
                <a:tc>
                  <a:txBody>
                    <a:bodyPr/>
                    <a:lstStyle/>
                    <a:p>
                      <a:pPr algn="ctr"/>
                      <a:r>
                        <a:rPr kumimoji="1" lang="en-US" altLang="ja-JP" sz="1100"/>
                        <a:t>3</a:t>
                      </a:r>
                      <a:endParaRPr kumimoji="1" lang="ja-JP" altLang="en-US" sz="1100"/>
                    </a:p>
                  </a:txBody>
                  <a:tcPr anchor="ctr">
                    <a:lnR w="6350" cap="flat" cmpd="sng" algn="ctr">
                      <a:solidFill>
                        <a:schemeClr val="bg1">
                          <a:lumMod val="50000"/>
                        </a:schemeClr>
                      </a:solidFill>
                      <a:prstDash val="solid"/>
                      <a:round/>
                      <a:headEnd type="none" w="med" len="med"/>
                      <a:tailEnd type="none" w="med" len="med"/>
                    </a:lnR>
                    <a:lnB w="12700" cap="flat" cmpd="sng" algn="ctr">
                      <a:solidFill>
                        <a:schemeClr val="bg1">
                          <a:lumMod val="50000"/>
                        </a:schemeClr>
                      </a:solidFill>
                      <a:prstDash val="solid"/>
                      <a:round/>
                      <a:headEnd type="none" w="med" len="med"/>
                      <a:tailEnd type="none" w="med" len="med"/>
                    </a:lnB>
                  </a:tcPr>
                </a:tc>
                <a:tc>
                  <a:txBody>
                    <a:bodyPr/>
                    <a:lstStyle/>
                    <a:p>
                      <a:pPr algn="l"/>
                      <a:r>
                        <a:rPr kumimoji="1" lang="ja-JP" altLang="en-US" sz="1100"/>
                        <a:t>実施内容</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B w="12700"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a:p>
                  </a:txBody>
                  <a:tcPr anchor="ctr">
                    <a:lnL w="6350" cap="flat" cmpd="sng" algn="ctr">
                      <a:solidFill>
                        <a:schemeClr val="tx1">
                          <a:lumMod val="50000"/>
                          <a:lumOff val="50000"/>
                        </a:schemeClr>
                      </a:solidFill>
                      <a:prstDash val="solid"/>
                      <a:round/>
                      <a:headEnd type="none" w="med" len="med"/>
                      <a:tailEnd type="none" w="med" len="med"/>
                    </a:lnL>
                  </a:tcPr>
                </a:tc>
                <a:extLst>
                  <a:ext uri="{0D108BD9-81ED-4DB2-BD59-A6C34878D82A}">
                    <a16:rowId xmlns:a16="http://schemas.microsoft.com/office/drawing/2014/main" val="2183939788"/>
                  </a:ext>
                </a:extLst>
              </a:tr>
              <a:tr h="475227">
                <a:tc>
                  <a:txBody>
                    <a:bodyPr/>
                    <a:lstStyle/>
                    <a:p>
                      <a:pPr algn="ctr"/>
                      <a:r>
                        <a:rPr kumimoji="1" lang="en-US" altLang="ja-JP" sz="1100"/>
                        <a:t>4</a:t>
                      </a:r>
                      <a:endParaRPr kumimoji="1" lang="ja-JP" altLang="en-US" sz="1100"/>
                    </a:p>
                  </a:txBody>
                  <a:tcPr anchor="ctr">
                    <a:lnL w="1270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a:t>ターゲット</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50000"/>
                        </a:schemeClr>
                      </a:solidFill>
                      <a:prstDash val="solid"/>
                      <a:round/>
                      <a:headEnd type="none" w="med" len="med"/>
                      <a:tailEnd type="none" w="med" len="med"/>
                    </a:lnL>
                  </a:tcPr>
                </a:tc>
                <a:extLst>
                  <a:ext uri="{0D108BD9-81ED-4DB2-BD59-A6C34878D82A}">
                    <a16:rowId xmlns:a16="http://schemas.microsoft.com/office/drawing/2014/main" val="63886104"/>
                  </a:ext>
                </a:extLst>
              </a:tr>
              <a:tr h="640645">
                <a:tc>
                  <a:txBody>
                    <a:bodyPr/>
                    <a:lstStyle/>
                    <a:p>
                      <a:pPr algn="ctr"/>
                      <a:r>
                        <a:rPr kumimoji="1" lang="en-US" altLang="ja-JP" sz="1100"/>
                        <a:t>5</a:t>
                      </a:r>
                      <a:endParaRPr kumimoji="1" lang="ja-JP" altLang="en-US" sz="1100"/>
                    </a:p>
                  </a:txBody>
                  <a:tcPr anchor="ctr">
                    <a:lnL w="1270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90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a:r>
                        <a:rPr kumimoji="1" lang="ja-JP" altLang="en-US" sz="1100"/>
                        <a:t>ニーズ等を踏まえた</a:t>
                      </a:r>
                      <a:endParaRPr kumimoji="1" lang="en-US" altLang="ja-JP" sz="1100"/>
                    </a:p>
                    <a:p>
                      <a:pPr algn="l"/>
                      <a:r>
                        <a:rPr kumimoji="1" lang="ja-JP" altLang="en-US" sz="1100"/>
                        <a:t>高付加価値化のポイント</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90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a:endParaRPr kumimoji="1" lang="en-US" altLang="ja-JP" sz="1100"/>
                    </a:p>
                  </a:txBody>
                  <a:tcPr anchor="ctr">
                    <a:lnL w="12700" cap="flat" cmpd="sng" algn="ctr">
                      <a:solidFill>
                        <a:schemeClr val="bg1">
                          <a:lumMod val="50000"/>
                        </a:schemeClr>
                      </a:solidFill>
                      <a:prstDash val="solid"/>
                      <a:round/>
                      <a:headEnd type="none" w="med" len="med"/>
                      <a:tailEnd type="none" w="med" len="med"/>
                    </a:lnL>
                  </a:tcPr>
                </a:tc>
                <a:extLst>
                  <a:ext uri="{0D108BD9-81ED-4DB2-BD59-A6C34878D82A}">
                    <a16:rowId xmlns:a16="http://schemas.microsoft.com/office/drawing/2014/main" val="2337968506"/>
                  </a:ext>
                </a:extLst>
              </a:tr>
              <a:tr h="664509">
                <a:tc>
                  <a:txBody>
                    <a:bodyPr/>
                    <a:lstStyle/>
                    <a:p>
                      <a:pPr algn="ctr"/>
                      <a:r>
                        <a:rPr kumimoji="1" lang="en-US" altLang="ja-JP" sz="1100">
                          <a:solidFill>
                            <a:schemeClr val="tx1"/>
                          </a:solidFill>
                        </a:rPr>
                        <a:t>6</a:t>
                      </a:r>
                    </a:p>
                  </a:txBody>
                  <a:tcPr anchor="ctr">
                    <a:lnL w="1270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kumimoji="1" lang="ja-JP" altLang="en-US" sz="1100"/>
                        <a:t>事業によって期待される効果</a:t>
                      </a:r>
                      <a:endParaRPr kumimoji="1" lang="en-US" altLang="ja-JP" sz="1100"/>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50000"/>
                        </a:schemeClr>
                      </a:solidFill>
                      <a:prstDash val="solid"/>
                      <a:round/>
                      <a:headEnd type="none" w="med" len="med"/>
                      <a:tailEnd type="none" w="med" len="med"/>
                    </a:lnL>
                  </a:tcPr>
                </a:tc>
                <a:extLst>
                  <a:ext uri="{0D108BD9-81ED-4DB2-BD59-A6C34878D82A}">
                    <a16:rowId xmlns:a16="http://schemas.microsoft.com/office/drawing/2014/main" val="1666839420"/>
                  </a:ext>
                </a:extLst>
              </a:tr>
              <a:tr h="664509">
                <a:tc>
                  <a:txBody>
                    <a:bodyPr/>
                    <a:lstStyle/>
                    <a:p>
                      <a:pPr algn="ctr"/>
                      <a:r>
                        <a:rPr kumimoji="1" lang="en-US" altLang="ja-JP" sz="1100">
                          <a:solidFill>
                            <a:schemeClr val="tx1"/>
                          </a:solidFill>
                        </a:rPr>
                        <a:t>7</a:t>
                      </a:r>
                    </a:p>
                  </a:txBody>
                  <a:tcPr anchor="ctr">
                    <a:lnL w="1270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r>
                        <a:rPr kumimoji="1" lang="ja-JP" altLang="en-US" sz="1100"/>
                        <a:t>事業の目標（定量・定性）</a:t>
                      </a:r>
                      <a:endParaRPr kumimoji="1" lang="en-US" altLang="ja-JP" sz="1100"/>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50000"/>
                        </a:schemeClr>
                      </a:solidFill>
                      <a:prstDash val="solid"/>
                      <a:round/>
                      <a:headEnd type="none" w="med" len="med"/>
                      <a:tailEnd type="none" w="med" len="med"/>
                    </a:lnL>
                  </a:tcPr>
                </a:tc>
                <a:extLst>
                  <a:ext uri="{0D108BD9-81ED-4DB2-BD59-A6C34878D82A}">
                    <a16:rowId xmlns:a16="http://schemas.microsoft.com/office/drawing/2014/main" val="3640663494"/>
                  </a:ext>
                </a:extLst>
              </a:tr>
              <a:tr h="6211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a:t>8</a:t>
                      </a:r>
                      <a:endParaRPr kumimoji="1" lang="ja-JP" altLang="en-US" sz="1100"/>
                    </a:p>
                  </a:txBody>
                  <a:tcPr anchor="ctr">
                    <a:lnL w="1270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a:solidFill>
                            <a:schemeClr val="tx1"/>
                          </a:solidFill>
                        </a:rPr>
                        <a:t>従業員の労務環境の改善点等</a:t>
                      </a:r>
                      <a:endParaRPr kumimoji="1" lang="ja-JP" altLang="en-US" sz="1100"/>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en-US" altLang="ja-JP" sz="1100"/>
                    </a:p>
                  </a:txBody>
                  <a:tcPr anchor="ctr">
                    <a:lnL w="12700" cap="flat" cmpd="sng" algn="ctr">
                      <a:solidFill>
                        <a:schemeClr val="bg1">
                          <a:lumMod val="50000"/>
                        </a:schemeClr>
                      </a:solidFill>
                      <a:prstDash val="solid"/>
                      <a:round/>
                      <a:headEnd type="none" w="med" len="med"/>
                      <a:tailEnd type="none" w="med" len="med"/>
                    </a:lnL>
                  </a:tcPr>
                </a:tc>
                <a:extLst>
                  <a:ext uri="{0D108BD9-81ED-4DB2-BD59-A6C34878D82A}">
                    <a16:rowId xmlns:a16="http://schemas.microsoft.com/office/drawing/2014/main" val="3267906089"/>
                  </a:ext>
                </a:extLst>
              </a:tr>
              <a:tr h="370840">
                <a:tc>
                  <a:txBody>
                    <a:bodyPr/>
                    <a:lstStyle/>
                    <a:p>
                      <a:pPr algn="ctr"/>
                      <a:r>
                        <a:rPr kumimoji="1" lang="en-US" altLang="ja-JP" sz="1100"/>
                        <a:t>9</a:t>
                      </a:r>
                      <a:endParaRPr kumimoji="1" lang="ja-JP" altLang="en-US" sz="1100"/>
                    </a:p>
                  </a:txBody>
                  <a:tcPr anchor="ctr">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tcPr>
                </a:tc>
                <a:tc>
                  <a:txBody>
                    <a:bodyPr/>
                    <a:lstStyle/>
                    <a:p>
                      <a:pPr algn="l"/>
                      <a:r>
                        <a:rPr kumimoji="1" lang="ja-JP" altLang="en-US" sz="1100"/>
                        <a:t>予定事業費（千円）</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tcPr>
                </a:tc>
                <a:tc>
                  <a:txBody>
                    <a:bodyPr/>
                    <a:lstStyle/>
                    <a:p>
                      <a:pPr algn="l"/>
                      <a:r>
                        <a:rPr kumimoji="1" lang="ja-JP" altLang="en-US" sz="1100"/>
                        <a:t>          千円　（〇〇平米）</a:t>
                      </a:r>
                    </a:p>
                  </a:txBody>
                  <a:tcPr anchor="ctr">
                    <a:lnL w="6350" cap="flat" cmpd="sng" algn="ctr">
                      <a:solidFill>
                        <a:schemeClr val="tx1">
                          <a:lumMod val="50000"/>
                          <a:lumOff val="50000"/>
                        </a:schemeClr>
                      </a:solidFill>
                      <a:prstDash val="solid"/>
                      <a:round/>
                      <a:headEnd type="none" w="med" len="med"/>
                      <a:tailEnd type="none" w="med" len="med"/>
                    </a:lnL>
                  </a:tcPr>
                </a:tc>
                <a:extLst>
                  <a:ext uri="{0D108BD9-81ED-4DB2-BD59-A6C34878D82A}">
                    <a16:rowId xmlns:a16="http://schemas.microsoft.com/office/drawing/2014/main" val="2055829372"/>
                  </a:ext>
                </a:extLst>
              </a:tr>
              <a:tr h="370840">
                <a:tc>
                  <a:txBody>
                    <a:bodyPr/>
                    <a:lstStyle/>
                    <a:p>
                      <a:pPr algn="ctr"/>
                      <a:r>
                        <a:rPr kumimoji="1" lang="en-US" altLang="ja-JP" sz="1100"/>
                        <a:t>10</a:t>
                      </a:r>
                      <a:endParaRPr kumimoji="1" lang="ja-JP" altLang="en-US" sz="1100"/>
                    </a:p>
                  </a:txBody>
                  <a:tcPr anchor="ctr">
                    <a:lnR w="6350" cap="flat" cmpd="sng" algn="ctr">
                      <a:solidFill>
                        <a:schemeClr val="tx1">
                          <a:lumMod val="50000"/>
                          <a:lumOff val="50000"/>
                        </a:schemeClr>
                      </a:solidFill>
                      <a:prstDash val="solid"/>
                      <a:round/>
                      <a:headEnd type="none" w="med" len="med"/>
                      <a:tailEnd type="none" w="med" len="med"/>
                    </a:lnR>
                  </a:tcPr>
                </a:tc>
                <a:tc>
                  <a:txBody>
                    <a:bodyPr/>
                    <a:lstStyle/>
                    <a:p>
                      <a:pPr algn="l"/>
                      <a:r>
                        <a:rPr kumimoji="1" lang="ja-JP" altLang="en-US" sz="1100"/>
                        <a:t>補助要求額</a:t>
                      </a:r>
                      <a:r>
                        <a:rPr kumimoji="1" lang="ja-JP" altLang="en-US" sz="1100" b="0" i="0" u="none" strike="noStrike" kern="1200" cap="none" spc="0" normalizeH="0" baseline="0" noProof="0">
                          <a:ln>
                            <a:noFill/>
                          </a:ln>
                          <a:solidFill>
                            <a:prstClr val="black"/>
                          </a:solidFill>
                          <a:effectLst/>
                          <a:uLnTx/>
                          <a:uFillTx/>
                          <a:latin typeface="+mn-lt"/>
                          <a:ea typeface="+mn-ea"/>
                          <a:cs typeface="+mn-cs"/>
                        </a:rPr>
                        <a:t>（千円）</a:t>
                      </a:r>
                      <a:endParaRPr kumimoji="1" lang="ja-JP" altLang="en-US" sz="1100"/>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tcPr>
                </a:tc>
                <a:tc>
                  <a:txBody>
                    <a:bodyPr/>
                    <a:lstStyle/>
                    <a:p>
                      <a:pPr algn="l"/>
                      <a:r>
                        <a:rPr kumimoji="1" lang="ja-JP" altLang="en-US" sz="1100" dirty="0"/>
                        <a:t>          千円</a:t>
                      </a:r>
                    </a:p>
                  </a:txBody>
                  <a:tcPr anchor="ctr">
                    <a:lnL w="6350" cap="flat" cmpd="sng" algn="ctr">
                      <a:solidFill>
                        <a:schemeClr val="tx1">
                          <a:lumMod val="50000"/>
                          <a:lumOff val="50000"/>
                        </a:schemeClr>
                      </a:solidFill>
                      <a:prstDash val="solid"/>
                      <a:round/>
                      <a:headEnd type="none" w="med" len="med"/>
                      <a:tailEnd type="none" w="med" len="med"/>
                    </a:lnL>
                  </a:tcPr>
                </a:tc>
                <a:extLst>
                  <a:ext uri="{0D108BD9-81ED-4DB2-BD59-A6C34878D82A}">
                    <a16:rowId xmlns:a16="http://schemas.microsoft.com/office/drawing/2014/main" val="1632731137"/>
                  </a:ext>
                </a:extLst>
              </a:tr>
            </a:tbl>
          </a:graphicData>
        </a:graphic>
      </p:graphicFrame>
      <p:sp>
        <p:nvSpPr>
          <p:cNvPr id="8" name="スライド番号プレースホルダー 7">
            <a:extLst>
              <a:ext uri="{FF2B5EF4-FFF2-40B4-BE49-F238E27FC236}">
                <a16:creationId xmlns:a16="http://schemas.microsoft.com/office/drawing/2014/main" id="{BD85FC5A-C41D-4F63-AB77-287BB0803E75}"/>
              </a:ext>
            </a:extLst>
          </p:cNvPr>
          <p:cNvSpPr>
            <a:spLocks noGrp="1"/>
          </p:cNvSpPr>
          <p:nvPr>
            <p:ph type="sldNum" sz="quarter" idx="12"/>
          </p:nvPr>
        </p:nvSpPr>
        <p:spPr>
          <a:xfrm>
            <a:off x="9434134"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AC1AD1-A8B6-4D57-BE0D-60C877BA181D}"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3" name="テキスト ボックス 12">
            <a:extLst>
              <a:ext uri="{FF2B5EF4-FFF2-40B4-BE49-F238E27FC236}">
                <a16:creationId xmlns:a16="http://schemas.microsoft.com/office/drawing/2014/main" id="{7DFCAED8-1706-4330-BDE4-C6113124B0DC}"/>
              </a:ext>
            </a:extLst>
          </p:cNvPr>
          <p:cNvSpPr txBox="1"/>
          <p:nvPr/>
        </p:nvSpPr>
        <p:spPr>
          <a:xfrm>
            <a:off x="8196582" y="69569"/>
            <a:ext cx="3048000" cy="342914"/>
          </a:xfrm>
          <a:prstGeom prst="rect">
            <a:avLst/>
          </a:prstGeom>
          <a:noFill/>
        </p:spPr>
        <p:txBody>
          <a:bodyPr wrap="square">
            <a:spAutoFit/>
          </a:bodyPr>
          <a:lstStyle/>
          <a:p>
            <a:pPr marL="0" marR="0" lvl="0" indent="0" algn="r" defTabSz="914400" rtl="0" eaLnBrk="1" fontAlgn="auto" latinLnBrk="0" hangingPunct="1">
              <a:lnSpc>
                <a:spcPct val="15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エリア：三重県鳥羽市</a:t>
            </a: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5" name="吹き出し: 四角形 14">
            <a:extLst>
              <a:ext uri="{FF2B5EF4-FFF2-40B4-BE49-F238E27FC236}">
                <a16:creationId xmlns:a16="http://schemas.microsoft.com/office/drawing/2014/main" id="{04136E4A-3316-49B7-B5F4-0E2F416C1DBE}"/>
              </a:ext>
            </a:extLst>
          </p:cNvPr>
          <p:cNvSpPr/>
          <p:nvPr/>
        </p:nvSpPr>
        <p:spPr>
          <a:xfrm>
            <a:off x="1968978" y="69569"/>
            <a:ext cx="5389043" cy="292306"/>
          </a:xfrm>
          <a:prstGeom prst="wedgeRectCallout">
            <a:avLst>
              <a:gd name="adj1" fmla="val -41165"/>
              <a:gd name="adj2" fmla="val -2621"/>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a:solidFill>
                  <a:schemeClr val="tx1"/>
                </a:solidFill>
              </a:rPr>
              <a:t>様式１ 地域計画の個別事業計画と同じ資料（本ページは地域計画にも添付いただきます）</a:t>
            </a:r>
            <a:endParaRPr lang="en-US" altLang="ja-JP" sz="1000">
              <a:solidFill>
                <a:schemeClr val="tx1"/>
              </a:solidFill>
            </a:endParaRPr>
          </a:p>
        </p:txBody>
      </p:sp>
      <p:sp>
        <p:nvSpPr>
          <p:cNvPr id="12" name="テキスト ボックス 1">
            <a:extLst>
              <a:ext uri="{FF2B5EF4-FFF2-40B4-BE49-F238E27FC236}">
                <a16:creationId xmlns:a16="http://schemas.microsoft.com/office/drawing/2014/main" id="{6A1BFF61-8A65-4901-85D5-3DC472FFC228}"/>
              </a:ext>
            </a:extLst>
          </p:cNvPr>
          <p:cNvSpPr txBox="1"/>
          <p:nvPr/>
        </p:nvSpPr>
        <p:spPr>
          <a:xfrm>
            <a:off x="11302678" y="84880"/>
            <a:ext cx="794794" cy="276999"/>
          </a:xfrm>
          <a:prstGeom prst="rect">
            <a:avLst/>
          </a:prstGeom>
          <a:noFill/>
          <a:ln w="28575">
            <a:solidFill>
              <a:schemeClr val="tx1"/>
            </a:solid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a:latin typeface="游ゴシック"/>
                <a:ea typeface="游ゴシック"/>
              </a:rPr>
              <a:t>様式２</a:t>
            </a:r>
          </a:p>
        </p:txBody>
      </p:sp>
      <p:sp>
        <p:nvSpPr>
          <p:cNvPr id="14" name="吹き出し: 四角形 13">
            <a:extLst>
              <a:ext uri="{FF2B5EF4-FFF2-40B4-BE49-F238E27FC236}">
                <a16:creationId xmlns:a16="http://schemas.microsoft.com/office/drawing/2014/main" id="{13618F59-F141-4E06-A797-D3A623AF8ADB}"/>
              </a:ext>
            </a:extLst>
          </p:cNvPr>
          <p:cNvSpPr/>
          <p:nvPr/>
        </p:nvSpPr>
        <p:spPr>
          <a:xfrm>
            <a:off x="6093334" y="766564"/>
            <a:ext cx="3696070" cy="475204"/>
          </a:xfrm>
          <a:prstGeom prst="wedgeRectCallout">
            <a:avLst>
              <a:gd name="adj1" fmla="val -61806"/>
              <a:gd name="adj2" fmla="val 46557"/>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00">
                <a:solidFill>
                  <a:srgbClr val="000000"/>
                </a:solidFill>
                <a:ea typeface="游ゴシック"/>
              </a:rPr>
              <a:t>要項</a:t>
            </a:r>
            <a:r>
              <a:rPr lang="en-US" altLang="en-US" sz="1000">
                <a:solidFill>
                  <a:srgbClr val="000000"/>
                </a:solidFill>
                <a:ea typeface="+mn-lt"/>
                <a:cs typeface="+mn-lt"/>
              </a:rPr>
              <a:t>P10</a:t>
            </a:r>
            <a:r>
              <a:rPr lang="ja-JP" altLang="en-US" sz="1000">
                <a:solidFill>
                  <a:srgbClr val="000000"/>
                </a:solidFill>
                <a:ea typeface="+mn-lt"/>
                <a:cs typeface="+mn-lt"/>
              </a:rPr>
              <a:t>  </a:t>
            </a:r>
            <a:r>
              <a:rPr lang="ja-JP" sz="1000">
                <a:solidFill>
                  <a:srgbClr val="000000"/>
                </a:solidFill>
                <a:ea typeface="+mn-lt"/>
                <a:cs typeface="+mn-lt"/>
              </a:rPr>
              <a:t>付録１</a:t>
            </a:r>
            <a:r>
              <a:rPr lang="en-US" altLang="ja-JP" sz="1000">
                <a:solidFill>
                  <a:srgbClr val="000000"/>
                </a:solidFill>
                <a:ea typeface="+mn-lt"/>
                <a:cs typeface="+mn-lt"/>
              </a:rPr>
              <a:t>.</a:t>
            </a:r>
            <a:r>
              <a:rPr lang="ja-JP" sz="1000">
                <a:solidFill>
                  <a:srgbClr val="000000"/>
                </a:solidFill>
                <a:ea typeface="+mn-lt"/>
                <a:cs typeface="+mn-lt"/>
              </a:rPr>
              <a:t>「地域一体型」補助対象事業</a:t>
            </a:r>
            <a:r>
              <a:rPr lang="ja-JP" altLang="en-US" sz="1000">
                <a:solidFill>
                  <a:srgbClr val="000000"/>
                </a:solidFill>
                <a:ea typeface="游ゴシック"/>
              </a:rPr>
              <a:t>補助対象事業の①②④⑥いずれかの補助対象事業名をご記入ください</a:t>
            </a:r>
          </a:p>
        </p:txBody>
      </p:sp>
      <p:sp>
        <p:nvSpPr>
          <p:cNvPr id="16" name="正方形/長方形 15">
            <a:extLst>
              <a:ext uri="{FF2B5EF4-FFF2-40B4-BE49-F238E27FC236}">
                <a16:creationId xmlns:a16="http://schemas.microsoft.com/office/drawing/2014/main" id="{887EBC30-3E4B-448C-BA21-8608775AD5A0}"/>
              </a:ext>
            </a:extLst>
          </p:cNvPr>
          <p:cNvSpPr/>
          <p:nvPr/>
        </p:nvSpPr>
        <p:spPr>
          <a:xfrm>
            <a:off x="9696573" y="549603"/>
            <a:ext cx="2369547" cy="580674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rPr>
              <a:t>イメージ図</a:t>
            </a:r>
            <a:endParaRPr kumimoji="1" lang="en-US" altLang="ja-JP" sz="1200">
              <a:solidFill>
                <a:schemeClr val="tx1"/>
              </a:solidFill>
            </a:endParaRPr>
          </a:p>
          <a:p>
            <a:pPr algn="ctr"/>
            <a:r>
              <a:rPr kumimoji="1" lang="ja-JP" altLang="en-US" sz="1200">
                <a:solidFill>
                  <a:schemeClr val="tx1"/>
                </a:solidFill>
              </a:rPr>
              <a:t>（任意）</a:t>
            </a:r>
          </a:p>
        </p:txBody>
      </p:sp>
      <p:sp>
        <p:nvSpPr>
          <p:cNvPr id="11" name="吹き出し: 四角形 10">
            <a:extLst>
              <a:ext uri="{FF2B5EF4-FFF2-40B4-BE49-F238E27FC236}">
                <a16:creationId xmlns:a16="http://schemas.microsoft.com/office/drawing/2014/main" id="{0D1E4A2D-D0FA-44F2-BA45-ABD3777D8A38}"/>
              </a:ext>
            </a:extLst>
          </p:cNvPr>
          <p:cNvSpPr/>
          <p:nvPr/>
        </p:nvSpPr>
        <p:spPr>
          <a:xfrm>
            <a:off x="4663499" y="4994615"/>
            <a:ext cx="4312721" cy="475204"/>
          </a:xfrm>
          <a:prstGeom prst="wedgeRectCallout">
            <a:avLst>
              <a:gd name="adj1" fmla="val -61806"/>
              <a:gd name="adj2" fmla="val 46557"/>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algn="l" rtl="0" eaLnBrk="1" fontAlgn="ctr" latinLnBrk="0" hangingPunct="1">
              <a:spcBef>
                <a:spcPts val="0"/>
              </a:spcBef>
              <a:spcAft>
                <a:spcPts val="0"/>
              </a:spcAft>
            </a:pPr>
            <a:r>
              <a:rPr lang="ja-JP" altLang="en-US" sz="1000">
                <a:solidFill>
                  <a:srgbClr val="000000"/>
                </a:solidFill>
                <a:ea typeface="游ゴシック"/>
              </a:rPr>
              <a:t>内装・外装の面積、設備・外構の規模をご記入ください</a:t>
            </a:r>
            <a:br>
              <a:rPr lang="en-US" altLang="ja-JP" sz="1000">
                <a:solidFill>
                  <a:srgbClr val="000000"/>
                </a:solidFill>
                <a:ea typeface="游ゴシック"/>
              </a:rPr>
            </a:br>
            <a:r>
              <a:rPr lang="ja-JP" altLang="en-US" sz="1000">
                <a:solidFill>
                  <a:srgbClr val="000000"/>
                </a:solidFill>
                <a:ea typeface="游ゴシック"/>
              </a:rPr>
              <a:t>（</a:t>
            </a:r>
            <a:r>
              <a:rPr kumimoji="1" lang="ja-JP" altLang="ja-JP" sz="1000" i="0" u="none" strike="noStrike" kern="1200">
                <a:solidFill>
                  <a:srgbClr val="000000"/>
                </a:solidFill>
                <a:effectLst/>
                <a:latin typeface="游ゴシック" panose="020B0400000000000000" pitchFamily="50" charset="-128"/>
              </a:rPr>
              <a:t>宿泊施設の高付加価値化改修</a:t>
            </a:r>
            <a:r>
              <a:rPr kumimoji="1" lang="ja-JP" altLang="en-US" sz="1000" i="0" u="none" strike="noStrike" kern="1200">
                <a:solidFill>
                  <a:srgbClr val="000000"/>
                </a:solidFill>
                <a:effectLst/>
                <a:latin typeface="游ゴシック" panose="020B0400000000000000" pitchFamily="50" charset="-128"/>
              </a:rPr>
              <a:t>・</a:t>
            </a:r>
            <a:r>
              <a:rPr kumimoji="1" lang="ja-JP" altLang="ja-JP" sz="1000" i="0" u="none" strike="noStrike" kern="1200">
                <a:solidFill>
                  <a:srgbClr val="000000"/>
                </a:solidFill>
                <a:effectLst/>
                <a:latin typeface="游ゴシック" panose="020B0400000000000000" pitchFamily="50" charset="-128"/>
              </a:rPr>
              <a:t>観光施設の改修</a:t>
            </a:r>
            <a:r>
              <a:rPr kumimoji="1" lang="ja-JP" altLang="en-US" sz="1000" i="0" u="none" strike="noStrike" kern="1200">
                <a:solidFill>
                  <a:srgbClr val="000000"/>
                </a:solidFill>
                <a:effectLst/>
                <a:latin typeface="游ゴシック" panose="020B0400000000000000" pitchFamily="50" charset="-128"/>
              </a:rPr>
              <a:t>・</a:t>
            </a:r>
            <a:r>
              <a:rPr kumimoji="1" lang="ja-JP" altLang="ja-JP" sz="1000" i="0" u="none" strike="noStrike" kern="1200">
                <a:solidFill>
                  <a:srgbClr val="000000"/>
                </a:solidFill>
                <a:effectLst/>
                <a:latin typeface="游ゴシック" panose="020B0400000000000000" pitchFamily="50" charset="-128"/>
              </a:rPr>
              <a:t>廃屋の撤去</a:t>
            </a:r>
            <a:r>
              <a:rPr kumimoji="1" lang="ja-JP" altLang="en-US" sz="1000" i="0" u="none" strike="noStrike" kern="1200">
                <a:solidFill>
                  <a:srgbClr val="000000"/>
                </a:solidFill>
                <a:effectLst/>
                <a:latin typeface="游ゴシック" panose="020B0400000000000000" pitchFamily="50" charset="-128"/>
              </a:rPr>
              <a:t>の場合</a:t>
            </a:r>
            <a:r>
              <a:rPr lang="ja-JP" altLang="en-US" sz="1000">
                <a:solidFill>
                  <a:srgbClr val="000000"/>
                </a:solidFill>
                <a:ea typeface="游ゴシック"/>
              </a:rPr>
              <a:t>）</a:t>
            </a:r>
          </a:p>
        </p:txBody>
      </p:sp>
    </p:spTree>
    <p:extLst>
      <p:ext uri="{BB962C8B-B14F-4D97-AF65-F5344CB8AC3E}">
        <p14:creationId xmlns:p14="http://schemas.microsoft.com/office/powerpoint/2010/main" val="662276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EE98E6B-0985-438B-8AA6-C52DB5795FF0}"/>
              </a:ext>
            </a:extLst>
          </p:cNvPr>
          <p:cNvSpPr txBox="1"/>
          <p:nvPr/>
        </p:nvSpPr>
        <p:spPr>
          <a:xfrm>
            <a:off x="121040" y="94379"/>
            <a:ext cx="11887457" cy="338554"/>
          </a:xfrm>
          <a:prstGeom prst="rect">
            <a:avLst/>
          </a:prstGeom>
          <a:noFill/>
        </p:spPr>
        <p:txBody>
          <a:bodyPr wrap="square" rtlCol="0">
            <a:spAutoFit/>
          </a:bodyPr>
          <a:lstStyle/>
          <a:p>
            <a:r>
              <a:rPr kumimoji="1" lang="ja-JP" altLang="en-US" sz="1600" b="1"/>
              <a:t>個別事業計画スケジュール</a:t>
            </a:r>
          </a:p>
        </p:txBody>
      </p:sp>
      <p:cxnSp>
        <p:nvCxnSpPr>
          <p:cNvPr id="3" name="直線コネクタ 2">
            <a:extLst>
              <a:ext uri="{FF2B5EF4-FFF2-40B4-BE49-F238E27FC236}">
                <a16:creationId xmlns:a16="http://schemas.microsoft.com/office/drawing/2014/main" id="{4CFFF070-528E-4D91-8F17-C3DC89D9D6B1}"/>
              </a:ext>
            </a:extLst>
          </p:cNvPr>
          <p:cNvCxnSpPr/>
          <p:nvPr/>
        </p:nvCxnSpPr>
        <p:spPr>
          <a:xfrm>
            <a:off x="9334" y="418141"/>
            <a:ext cx="12168000" cy="0"/>
          </a:xfrm>
          <a:prstGeom prst="line">
            <a:avLst/>
          </a:prstGeom>
          <a:ln w="19050"/>
        </p:spPr>
        <p:style>
          <a:lnRef idx="1">
            <a:schemeClr val="dk1"/>
          </a:lnRef>
          <a:fillRef idx="0">
            <a:schemeClr val="dk1"/>
          </a:fillRef>
          <a:effectRef idx="0">
            <a:schemeClr val="dk1"/>
          </a:effectRef>
          <a:fontRef idx="minor">
            <a:schemeClr val="tx1"/>
          </a:fontRef>
        </p:style>
      </p:cxnSp>
      <p:graphicFrame>
        <p:nvGraphicFramePr>
          <p:cNvPr id="4" name="表 4">
            <a:extLst>
              <a:ext uri="{FF2B5EF4-FFF2-40B4-BE49-F238E27FC236}">
                <a16:creationId xmlns:a16="http://schemas.microsoft.com/office/drawing/2014/main" id="{C3E200C8-DEA5-4D3C-9E16-78BB0A49CCC2}"/>
              </a:ext>
            </a:extLst>
          </p:cNvPr>
          <p:cNvGraphicFramePr>
            <a:graphicFrameLocks noGrp="1"/>
          </p:cNvGraphicFramePr>
          <p:nvPr>
            <p:extLst>
              <p:ext uri="{D42A27DB-BD31-4B8C-83A1-F6EECF244321}">
                <p14:modId xmlns:p14="http://schemas.microsoft.com/office/powerpoint/2010/main" val="2571873172"/>
              </p:ext>
            </p:extLst>
          </p:nvPr>
        </p:nvGraphicFramePr>
        <p:xfrm>
          <a:off x="347470" y="1017037"/>
          <a:ext cx="11142565" cy="5224209"/>
        </p:xfrm>
        <a:graphic>
          <a:graphicData uri="http://schemas.openxmlformats.org/drawingml/2006/table">
            <a:tbl>
              <a:tblPr firstRow="1" bandRow="1">
                <a:tableStyleId>{C083E6E3-FA7D-4D7B-A595-EF9225AFEA82}</a:tableStyleId>
              </a:tblPr>
              <a:tblGrid>
                <a:gridCol w="256294">
                  <a:extLst>
                    <a:ext uri="{9D8B030D-6E8A-4147-A177-3AD203B41FA5}">
                      <a16:colId xmlns:a16="http://schemas.microsoft.com/office/drawing/2014/main" val="2410514859"/>
                    </a:ext>
                  </a:extLst>
                </a:gridCol>
                <a:gridCol w="399532">
                  <a:extLst>
                    <a:ext uri="{9D8B030D-6E8A-4147-A177-3AD203B41FA5}">
                      <a16:colId xmlns:a16="http://schemas.microsoft.com/office/drawing/2014/main" val="1604511688"/>
                    </a:ext>
                  </a:extLst>
                </a:gridCol>
                <a:gridCol w="1455059">
                  <a:extLst>
                    <a:ext uri="{9D8B030D-6E8A-4147-A177-3AD203B41FA5}">
                      <a16:colId xmlns:a16="http://schemas.microsoft.com/office/drawing/2014/main" val="20002"/>
                    </a:ext>
                  </a:extLst>
                </a:gridCol>
                <a:gridCol w="645120">
                  <a:extLst>
                    <a:ext uri="{9D8B030D-6E8A-4147-A177-3AD203B41FA5}">
                      <a16:colId xmlns:a16="http://schemas.microsoft.com/office/drawing/2014/main" val="20003"/>
                    </a:ext>
                  </a:extLst>
                </a:gridCol>
                <a:gridCol w="645120">
                  <a:extLst>
                    <a:ext uri="{9D8B030D-6E8A-4147-A177-3AD203B41FA5}">
                      <a16:colId xmlns:a16="http://schemas.microsoft.com/office/drawing/2014/main" val="3453622333"/>
                    </a:ext>
                  </a:extLst>
                </a:gridCol>
                <a:gridCol w="645120">
                  <a:extLst>
                    <a:ext uri="{9D8B030D-6E8A-4147-A177-3AD203B41FA5}">
                      <a16:colId xmlns:a16="http://schemas.microsoft.com/office/drawing/2014/main" val="20005"/>
                    </a:ext>
                  </a:extLst>
                </a:gridCol>
                <a:gridCol w="645120">
                  <a:extLst>
                    <a:ext uri="{9D8B030D-6E8A-4147-A177-3AD203B41FA5}">
                      <a16:colId xmlns:a16="http://schemas.microsoft.com/office/drawing/2014/main" val="20006"/>
                    </a:ext>
                  </a:extLst>
                </a:gridCol>
                <a:gridCol w="645120">
                  <a:extLst>
                    <a:ext uri="{9D8B030D-6E8A-4147-A177-3AD203B41FA5}">
                      <a16:colId xmlns:a16="http://schemas.microsoft.com/office/drawing/2014/main" val="20007"/>
                    </a:ext>
                  </a:extLst>
                </a:gridCol>
                <a:gridCol w="645120">
                  <a:extLst>
                    <a:ext uri="{9D8B030D-6E8A-4147-A177-3AD203B41FA5}">
                      <a16:colId xmlns:a16="http://schemas.microsoft.com/office/drawing/2014/main" val="20008"/>
                    </a:ext>
                  </a:extLst>
                </a:gridCol>
                <a:gridCol w="645120">
                  <a:extLst>
                    <a:ext uri="{9D8B030D-6E8A-4147-A177-3AD203B41FA5}">
                      <a16:colId xmlns:a16="http://schemas.microsoft.com/office/drawing/2014/main" val="20009"/>
                    </a:ext>
                  </a:extLst>
                </a:gridCol>
                <a:gridCol w="645120">
                  <a:extLst>
                    <a:ext uri="{9D8B030D-6E8A-4147-A177-3AD203B41FA5}">
                      <a16:colId xmlns:a16="http://schemas.microsoft.com/office/drawing/2014/main" val="20010"/>
                    </a:ext>
                  </a:extLst>
                </a:gridCol>
                <a:gridCol w="645120">
                  <a:extLst>
                    <a:ext uri="{9D8B030D-6E8A-4147-A177-3AD203B41FA5}">
                      <a16:colId xmlns:a16="http://schemas.microsoft.com/office/drawing/2014/main" val="20011"/>
                    </a:ext>
                  </a:extLst>
                </a:gridCol>
                <a:gridCol w="645120">
                  <a:extLst>
                    <a:ext uri="{9D8B030D-6E8A-4147-A177-3AD203B41FA5}">
                      <a16:colId xmlns:a16="http://schemas.microsoft.com/office/drawing/2014/main" val="20012"/>
                    </a:ext>
                  </a:extLst>
                </a:gridCol>
                <a:gridCol w="645120">
                  <a:extLst>
                    <a:ext uri="{9D8B030D-6E8A-4147-A177-3AD203B41FA5}">
                      <a16:colId xmlns:a16="http://schemas.microsoft.com/office/drawing/2014/main" val="20013"/>
                    </a:ext>
                  </a:extLst>
                </a:gridCol>
                <a:gridCol w="645120">
                  <a:extLst>
                    <a:ext uri="{9D8B030D-6E8A-4147-A177-3AD203B41FA5}">
                      <a16:colId xmlns:a16="http://schemas.microsoft.com/office/drawing/2014/main" val="20014"/>
                    </a:ext>
                  </a:extLst>
                </a:gridCol>
                <a:gridCol w="645120">
                  <a:extLst>
                    <a:ext uri="{9D8B030D-6E8A-4147-A177-3AD203B41FA5}">
                      <a16:colId xmlns:a16="http://schemas.microsoft.com/office/drawing/2014/main" val="20015"/>
                    </a:ext>
                  </a:extLst>
                </a:gridCol>
                <a:gridCol w="645120">
                  <a:extLst>
                    <a:ext uri="{9D8B030D-6E8A-4147-A177-3AD203B41FA5}">
                      <a16:colId xmlns:a16="http://schemas.microsoft.com/office/drawing/2014/main" val="20016"/>
                    </a:ext>
                  </a:extLst>
                </a:gridCol>
              </a:tblGrid>
              <a:tr h="4873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p>
                  </a:txBody>
                  <a:tcPr anchor="ctr">
                    <a:lnL w="19050" cap="flat" cmpd="sng" algn="ctr">
                      <a:solidFill>
                        <a:schemeClr val="tx1">
                          <a:lumMod val="50000"/>
                          <a:lumOff val="50000"/>
                        </a:schemeClr>
                      </a:solidFill>
                      <a:prstDash val="solid"/>
                      <a:round/>
                      <a:headEnd type="none" w="med" len="med"/>
                      <a:tailEnd type="none" w="med" len="med"/>
                    </a:lnL>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gridSpan="1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a:t>事業名〇〇〇〇　実施スケジュール</a:t>
                      </a:r>
                      <a:endParaRPr kumimoji="1" lang="en-US" altLang="ja-JP" sz="1200" b="1"/>
                    </a:p>
                  </a:txBody>
                  <a:tcPr anchor="ctr">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68976465"/>
                  </a:ext>
                </a:extLst>
              </a:tr>
              <a:tr h="592109">
                <a:tc>
                  <a:txBody>
                    <a:bodyPr/>
                    <a:lstStyle/>
                    <a:p>
                      <a:endParaRPr lang="ja-JP" altLang="en-US"/>
                    </a:p>
                  </a:txBody>
                  <a:tcPr anchor="ctr">
                    <a:lnL w="190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r>
                        <a:rPr kumimoji="1" lang="ja-JP" altLang="en-US" sz="1100"/>
                        <a:t>月日</a:t>
                      </a: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r>
                        <a:rPr kumimoji="1" lang="en-US" altLang="ja-JP" sz="1100"/>
                        <a:t>R3</a:t>
                      </a:r>
                      <a:r>
                        <a:rPr kumimoji="1" lang="ja-JP" altLang="en-US" sz="1100"/>
                        <a:t>年度</a:t>
                      </a:r>
                    </a:p>
                  </a:txBody>
                  <a:tcPr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R4</a:t>
                      </a:r>
                      <a:r>
                        <a:rPr kumimoji="1" lang="ja-JP" altLang="en-US" sz="1100"/>
                        <a:t>年度</a:t>
                      </a:r>
                      <a:endParaRPr kumimoji="1" lang="en-US" altLang="ja-JP" sz="1100"/>
                    </a:p>
                    <a:p>
                      <a:pPr algn="l"/>
                      <a:r>
                        <a:rPr kumimoji="1" lang="en-US" altLang="ja-JP" sz="1100"/>
                        <a:t>4</a:t>
                      </a:r>
                      <a:r>
                        <a:rPr kumimoji="1" lang="ja-JP" altLang="en-US" sz="1100"/>
                        <a:t>月</a:t>
                      </a: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5</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6</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7</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8</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9</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10</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11</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12</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1</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2</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3</a:t>
                      </a:r>
                      <a:r>
                        <a:rPr kumimoji="1" lang="ja-JP" altLang="en-US" sz="1100"/>
                        <a:t>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en-US" altLang="ja-JP" sz="1100"/>
                        <a:t>R5</a:t>
                      </a:r>
                      <a:r>
                        <a:rPr kumimoji="1" lang="ja-JP" altLang="en-US" sz="1100"/>
                        <a:t>年度</a:t>
                      </a: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592109">
                <a:tc>
                  <a:txBody>
                    <a:bodyPr/>
                    <a:lstStyle/>
                    <a:p>
                      <a:pPr algn="ctr"/>
                      <a:r>
                        <a:rPr kumimoji="1" lang="en-US" altLang="ja-JP" sz="1100"/>
                        <a:t>1</a:t>
                      </a:r>
                      <a:endParaRPr kumimoji="1" lang="ja-JP" altLang="en-US" sz="1100"/>
                    </a:p>
                  </a:txBody>
                  <a:tcPr anchor="ctr">
                    <a:lnL w="190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1100"/>
                        <a:t>計画・設計</a:t>
                      </a: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592109">
                <a:tc>
                  <a:txBody>
                    <a:bodyPr/>
                    <a:lstStyle/>
                    <a:p>
                      <a:pPr algn="ctr"/>
                      <a:r>
                        <a:rPr kumimoji="1" lang="en-US" altLang="ja-JP" sz="1100"/>
                        <a:t>2</a:t>
                      </a:r>
                      <a:endParaRPr kumimoji="1" lang="ja-JP" altLang="en-US" sz="1100"/>
                    </a:p>
                  </a:txBody>
                  <a:tcPr anchor="ctr">
                    <a:lnL w="19050" cap="flat" cmpd="sng" algn="ctr">
                      <a:solidFill>
                        <a:schemeClr val="tx1">
                          <a:lumMod val="50000"/>
                          <a:lumOff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1100"/>
                        <a:t>建築確認申請</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592109">
                <a:tc rowSpan="3">
                  <a:txBody>
                    <a:bodyPr/>
                    <a:lstStyle/>
                    <a:p>
                      <a:pPr algn="ctr"/>
                      <a:r>
                        <a:rPr kumimoji="1" lang="en-US" altLang="ja-JP" sz="1100"/>
                        <a:t>3</a:t>
                      </a:r>
                      <a:endParaRPr kumimoji="1" lang="ja-JP" altLang="en-US" sz="1100"/>
                    </a:p>
                  </a:txBody>
                  <a:tcPr anchor="ctr">
                    <a:lnL w="19050" cap="flat" cmpd="sng" algn="ctr">
                      <a:solidFill>
                        <a:schemeClr val="tx1">
                          <a:lumMod val="50000"/>
                          <a:lumOff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a:r>
                        <a:rPr kumimoji="1" lang="ja-JP" altLang="en-US" sz="1100"/>
                        <a:t>施工</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a:t>既存撤去</a:t>
                      </a:r>
                      <a:endParaRPr kumimoji="1" lang="en-US" altLang="ja-JP" sz="1100"/>
                    </a:p>
                    <a:p>
                      <a:pPr algn="l"/>
                      <a:r>
                        <a:rPr kumimoji="1" lang="ja-JP" altLang="en-US" sz="1100"/>
                        <a:t>（内装設備等）</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3886104"/>
                  </a:ext>
                </a:extLst>
              </a:tr>
              <a:tr h="592109">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1100"/>
                        <a:t>改修工事</a:t>
                      </a:r>
                      <a:endParaRPr kumimoji="1" lang="en-US" altLang="ja-JP" sz="1100"/>
                    </a:p>
                    <a:p>
                      <a:pPr algn="l"/>
                      <a:r>
                        <a:rPr kumimoji="1" lang="ja-JP" altLang="en-US" sz="1100"/>
                        <a:t>（内装、外装）</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5"/>
                  </a:ext>
                </a:extLst>
              </a:tr>
              <a:tr h="592109">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1100"/>
                        <a:t>改修工事</a:t>
                      </a:r>
                      <a:endParaRPr kumimoji="1" lang="en-US" altLang="ja-JP" sz="1100"/>
                    </a:p>
                    <a:p>
                      <a:pPr algn="l"/>
                      <a:r>
                        <a:rPr kumimoji="1" lang="ja-JP" altLang="en-US" sz="1100"/>
                        <a:t>（設備工事）</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6"/>
                  </a:ext>
                </a:extLst>
              </a:tr>
              <a:tr h="592109">
                <a:tc>
                  <a:txBody>
                    <a:bodyPr/>
                    <a:lstStyle/>
                    <a:p>
                      <a:pPr algn="ctr"/>
                      <a:r>
                        <a:rPr kumimoji="1" lang="en-US" altLang="ja-JP" sz="1100"/>
                        <a:t>4</a:t>
                      </a:r>
                      <a:endParaRPr kumimoji="1" lang="ja-JP" altLang="en-US" sz="1100"/>
                    </a:p>
                  </a:txBody>
                  <a:tcPr anchor="ctr">
                    <a:lnL w="19050" cap="flat" cmpd="sng" algn="ctr">
                      <a:solidFill>
                        <a:schemeClr val="tx1">
                          <a:lumMod val="50000"/>
                          <a:lumOff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a:t>審査事務局検査</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337968506"/>
                  </a:ext>
                </a:extLst>
              </a:tr>
              <a:tr h="592109">
                <a:tc>
                  <a:txBody>
                    <a:bodyPr/>
                    <a:lstStyle/>
                    <a:p>
                      <a:pPr algn="ctr"/>
                      <a:r>
                        <a:rPr kumimoji="1" lang="en-US" altLang="ja-JP" sz="1100"/>
                        <a:t>5</a:t>
                      </a:r>
                      <a:endParaRPr kumimoji="1" lang="ja-JP" altLang="en-US" sz="1100"/>
                    </a:p>
                  </a:txBody>
                  <a:tcPr anchor="ctr">
                    <a:lnL w="19050" cap="flat" cmpd="sng" algn="ctr">
                      <a:solidFill>
                        <a:schemeClr val="tx1">
                          <a:lumMod val="50000"/>
                          <a:lumOff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a:t>休業期間等</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l"/>
                      <a:endParaRPr kumimoji="1" lang="ja-JP" altLang="en-US" sz="1100"/>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8" name="スライド番号プレースホルダー 7">
            <a:extLst>
              <a:ext uri="{FF2B5EF4-FFF2-40B4-BE49-F238E27FC236}">
                <a16:creationId xmlns:a16="http://schemas.microsoft.com/office/drawing/2014/main" id="{BD85FC5A-C41D-4F63-AB77-287BB0803E75}"/>
              </a:ext>
            </a:extLst>
          </p:cNvPr>
          <p:cNvSpPr>
            <a:spLocks noGrp="1"/>
          </p:cNvSpPr>
          <p:nvPr>
            <p:ph type="sldNum" sz="quarter" idx="12"/>
          </p:nvPr>
        </p:nvSpPr>
        <p:spPr>
          <a:xfrm>
            <a:off x="9448800" y="6489946"/>
            <a:ext cx="2743200" cy="365125"/>
          </a:xfrm>
        </p:spPr>
        <p:txBody>
          <a:bodyPr/>
          <a:lstStyle/>
          <a:p>
            <a:fld id="{C5AC1AD1-A8B6-4D57-BE0D-60C877BA181D}" type="slidenum">
              <a:rPr kumimoji="1" lang="ja-JP" altLang="en-US" smtClean="0"/>
              <a:t>3</a:t>
            </a:fld>
            <a:endParaRPr kumimoji="1" lang="ja-JP" altLang="en-US"/>
          </a:p>
        </p:txBody>
      </p:sp>
      <p:sp>
        <p:nvSpPr>
          <p:cNvPr id="15" name="吹き出し: 四角形 14">
            <a:extLst>
              <a:ext uri="{FF2B5EF4-FFF2-40B4-BE49-F238E27FC236}">
                <a16:creationId xmlns:a16="http://schemas.microsoft.com/office/drawing/2014/main" id="{C44AB53D-8846-4D9F-B399-9009BCC25C4A}"/>
              </a:ext>
            </a:extLst>
          </p:cNvPr>
          <p:cNvSpPr/>
          <p:nvPr/>
        </p:nvSpPr>
        <p:spPr>
          <a:xfrm>
            <a:off x="2122856" y="3112149"/>
            <a:ext cx="3162728" cy="414892"/>
          </a:xfrm>
          <a:prstGeom prst="wedgeRectCallout">
            <a:avLst>
              <a:gd name="adj1" fmla="val -59972"/>
              <a:gd name="adj2" fmla="val -47556"/>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a:solidFill>
                  <a:schemeClr val="tx1"/>
                </a:solidFill>
              </a:rPr>
              <a:t>建築確認申請が必要な場合は記載</a:t>
            </a:r>
          </a:p>
        </p:txBody>
      </p:sp>
      <p:sp>
        <p:nvSpPr>
          <p:cNvPr id="9" name="テキスト ボックス 1">
            <a:extLst>
              <a:ext uri="{FF2B5EF4-FFF2-40B4-BE49-F238E27FC236}">
                <a16:creationId xmlns:a16="http://schemas.microsoft.com/office/drawing/2014/main" id="{7503822A-7C97-41E0-8251-E3C5A4D81DA8}"/>
              </a:ext>
            </a:extLst>
          </p:cNvPr>
          <p:cNvSpPr txBox="1"/>
          <p:nvPr/>
        </p:nvSpPr>
        <p:spPr>
          <a:xfrm>
            <a:off x="11302678" y="84880"/>
            <a:ext cx="794794" cy="276999"/>
          </a:xfrm>
          <a:prstGeom prst="rect">
            <a:avLst/>
          </a:prstGeom>
          <a:noFill/>
          <a:ln w="28575">
            <a:solidFill>
              <a:schemeClr val="tx1"/>
            </a:solid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a:latin typeface="游ゴシック"/>
                <a:ea typeface="游ゴシック"/>
              </a:rPr>
              <a:t>様式２</a:t>
            </a:r>
          </a:p>
        </p:txBody>
      </p:sp>
      <p:sp>
        <p:nvSpPr>
          <p:cNvPr id="10" name="テキスト ボックス 9">
            <a:extLst>
              <a:ext uri="{FF2B5EF4-FFF2-40B4-BE49-F238E27FC236}">
                <a16:creationId xmlns:a16="http://schemas.microsoft.com/office/drawing/2014/main" id="{6AD5A6A3-F577-453B-B8FA-0EB7DB9ABF64}"/>
              </a:ext>
            </a:extLst>
          </p:cNvPr>
          <p:cNvSpPr txBox="1"/>
          <p:nvPr/>
        </p:nvSpPr>
        <p:spPr>
          <a:xfrm>
            <a:off x="149606" y="502918"/>
            <a:ext cx="5946394" cy="307777"/>
          </a:xfrm>
          <a:prstGeom prst="rect">
            <a:avLst/>
          </a:prstGeom>
          <a:noFill/>
        </p:spPr>
        <p:txBody>
          <a:bodyPr wrap="square" rtlCol="0">
            <a:spAutoFit/>
          </a:bodyPr>
          <a:lstStyle/>
          <a:p>
            <a:r>
              <a:rPr kumimoji="1" lang="ja-JP" altLang="en-US" sz="1400" b="1">
                <a:solidFill>
                  <a:schemeClr val="tx1"/>
                </a:solidFill>
              </a:rPr>
              <a:t>事業実施前後も含めて全体の事業スケジュールをご記入ください</a:t>
            </a:r>
          </a:p>
        </p:txBody>
      </p:sp>
    </p:spTree>
    <p:extLst>
      <p:ext uri="{BB962C8B-B14F-4D97-AF65-F5344CB8AC3E}">
        <p14:creationId xmlns:p14="http://schemas.microsoft.com/office/powerpoint/2010/main" val="662675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EE98E6B-0985-438B-8AA6-C52DB5795FF0}"/>
              </a:ext>
            </a:extLst>
          </p:cNvPr>
          <p:cNvSpPr txBox="1"/>
          <p:nvPr/>
        </p:nvSpPr>
        <p:spPr>
          <a:xfrm>
            <a:off x="1543524" y="74392"/>
            <a:ext cx="9983754" cy="338554"/>
          </a:xfrm>
          <a:prstGeom prst="rect">
            <a:avLst/>
          </a:prstGeom>
          <a:noFill/>
        </p:spPr>
        <p:txBody>
          <a:bodyPr wrap="square" rtlCol="0">
            <a:spAutoFit/>
          </a:bodyPr>
          <a:lstStyle/>
          <a:p>
            <a:r>
              <a:rPr kumimoji="1" lang="ja-JP" altLang="en-US" sz="1600" b="1"/>
              <a:t>様式２に添付いただく書類（改修内容がわかる資料）</a:t>
            </a:r>
          </a:p>
        </p:txBody>
      </p:sp>
      <p:cxnSp>
        <p:nvCxnSpPr>
          <p:cNvPr id="3" name="直線コネクタ 2">
            <a:extLst>
              <a:ext uri="{FF2B5EF4-FFF2-40B4-BE49-F238E27FC236}">
                <a16:creationId xmlns:a16="http://schemas.microsoft.com/office/drawing/2014/main" id="{4CFFF070-528E-4D91-8F17-C3DC89D9D6B1}"/>
              </a:ext>
            </a:extLst>
          </p:cNvPr>
          <p:cNvCxnSpPr/>
          <p:nvPr/>
        </p:nvCxnSpPr>
        <p:spPr>
          <a:xfrm>
            <a:off x="9334" y="418141"/>
            <a:ext cx="12168000" cy="0"/>
          </a:xfrm>
          <a:prstGeom prst="line">
            <a:avLst/>
          </a:prstGeom>
          <a:ln w="19050"/>
        </p:spPr>
        <p:style>
          <a:lnRef idx="1">
            <a:schemeClr val="dk1"/>
          </a:lnRef>
          <a:fillRef idx="0">
            <a:schemeClr val="dk1"/>
          </a:fillRef>
          <a:effectRef idx="0">
            <a:schemeClr val="dk1"/>
          </a:effectRef>
          <a:fontRef idx="minor">
            <a:schemeClr val="tx1"/>
          </a:fontRef>
        </p:style>
      </p:cxnSp>
      <p:sp>
        <p:nvSpPr>
          <p:cNvPr id="8" name="スライド番号プレースホルダー 7">
            <a:extLst>
              <a:ext uri="{FF2B5EF4-FFF2-40B4-BE49-F238E27FC236}">
                <a16:creationId xmlns:a16="http://schemas.microsoft.com/office/drawing/2014/main" id="{BD85FC5A-C41D-4F63-AB77-287BB0803E75}"/>
              </a:ext>
            </a:extLst>
          </p:cNvPr>
          <p:cNvSpPr>
            <a:spLocks noGrp="1"/>
          </p:cNvSpPr>
          <p:nvPr>
            <p:ph type="sldNum" sz="quarter" idx="12"/>
          </p:nvPr>
        </p:nvSpPr>
        <p:spPr>
          <a:xfrm>
            <a:off x="9434134" y="6499814"/>
            <a:ext cx="2743200" cy="365125"/>
          </a:xfrm>
        </p:spPr>
        <p:txBody>
          <a:bodyPr/>
          <a:lstStyle/>
          <a:p>
            <a:fld id="{C5AC1AD1-A8B6-4D57-BE0D-60C877BA181D}" type="slidenum">
              <a:rPr kumimoji="1" lang="ja-JP" altLang="en-US" smtClean="0"/>
              <a:t>4</a:t>
            </a:fld>
            <a:endParaRPr kumimoji="1" lang="ja-JP" altLang="en-US"/>
          </a:p>
        </p:txBody>
      </p:sp>
      <p:sp>
        <p:nvSpPr>
          <p:cNvPr id="21" name="テキスト ボックス 20">
            <a:extLst>
              <a:ext uri="{FF2B5EF4-FFF2-40B4-BE49-F238E27FC236}">
                <a16:creationId xmlns:a16="http://schemas.microsoft.com/office/drawing/2014/main" id="{FA1742D6-0830-4093-BACD-CFEE2AFABDD0}"/>
              </a:ext>
            </a:extLst>
          </p:cNvPr>
          <p:cNvSpPr txBox="1"/>
          <p:nvPr/>
        </p:nvSpPr>
        <p:spPr>
          <a:xfrm>
            <a:off x="149606" y="502918"/>
            <a:ext cx="5946394" cy="307777"/>
          </a:xfrm>
          <a:prstGeom prst="rect">
            <a:avLst/>
          </a:prstGeom>
          <a:noFill/>
        </p:spPr>
        <p:txBody>
          <a:bodyPr wrap="square" rtlCol="0">
            <a:spAutoFit/>
          </a:bodyPr>
          <a:lstStyle/>
          <a:p>
            <a:r>
              <a:rPr kumimoji="1" lang="ja-JP" altLang="en-US" sz="1400" b="1">
                <a:solidFill>
                  <a:schemeClr val="tx1"/>
                </a:solidFill>
              </a:rPr>
              <a:t>以下</a:t>
            </a:r>
            <a:r>
              <a:rPr lang="ja-JP" altLang="en-US" sz="1400" b="1"/>
              <a:t>、改修内容がわかる</a:t>
            </a:r>
            <a:r>
              <a:rPr kumimoji="1" lang="ja-JP" altLang="en-US" sz="1400" b="1">
                <a:solidFill>
                  <a:schemeClr val="tx1"/>
                </a:solidFill>
              </a:rPr>
              <a:t>書類を揃えてご提出ください。</a:t>
            </a:r>
          </a:p>
        </p:txBody>
      </p:sp>
      <p:sp>
        <p:nvSpPr>
          <p:cNvPr id="12" name="テキスト ボックス 1">
            <a:extLst>
              <a:ext uri="{FF2B5EF4-FFF2-40B4-BE49-F238E27FC236}">
                <a16:creationId xmlns:a16="http://schemas.microsoft.com/office/drawing/2014/main" id="{68119E1F-5A84-4983-B0F3-2CAD68E89050}"/>
              </a:ext>
            </a:extLst>
          </p:cNvPr>
          <p:cNvSpPr txBox="1"/>
          <p:nvPr/>
        </p:nvSpPr>
        <p:spPr>
          <a:xfrm>
            <a:off x="366705" y="1015038"/>
            <a:ext cx="5230850"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b="1"/>
              <a:t>【</a:t>
            </a:r>
            <a:r>
              <a:rPr lang="ja-JP" altLang="en-US" sz="1200" b="1"/>
              <a:t>基本書類</a:t>
            </a:r>
            <a:r>
              <a:rPr lang="en-US" altLang="ja-JP" sz="1200" b="1"/>
              <a:t>】</a:t>
            </a:r>
            <a:r>
              <a:rPr lang="ja-JP" altLang="en-US" sz="1200" b="1"/>
              <a:t>・・・・例</a:t>
            </a:r>
            <a:r>
              <a:rPr lang="en-US" altLang="ja-JP" sz="1200" b="1"/>
              <a:t>A</a:t>
            </a:r>
            <a:endParaRPr kumimoji="1" lang="ja-JP" altLang="en-US" sz="1200" b="1">
              <a:solidFill>
                <a:schemeClr val="tx1"/>
              </a:solidFill>
            </a:endParaRPr>
          </a:p>
        </p:txBody>
      </p:sp>
      <p:sp>
        <p:nvSpPr>
          <p:cNvPr id="13" name="テキスト ボックス 2">
            <a:extLst>
              <a:ext uri="{FF2B5EF4-FFF2-40B4-BE49-F238E27FC236}">
                <a16:creationId xmlns:a16="http://schemas.microsoft.com/office/drawing/2014/main" id="{0CC15B96-3B24-457A-9C76-783130850EA8}"/>
              </a:ext>
            </a:extLst>
          </p:cNvPr>
          <p:cNvSpPr txBox="1"/>
          <p:nvPr/>
        </p:nvSpPr>
        <p:spPr>
          <a:xfrm>
            <a:off x="330017" y="4455542"/>
            <a:ext cx="5127199"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b="1"/>
              <a:t>【</a:t>
            </a:r>
            <a:r>
              <a:rPr lang="ja-JP" altLang="en-US" sz="1200" b="1"/>
              <a:t>計画の進捗が進んでいないため基本書類が揃わない場合</a:t>
            </a:r>
            <a:r>
              <a:rPr lang="en-US" altLang="ja-JP" sz="1200" b="1"/>
              <a:t>】</a:t>
            </a:r>
            <a:r>
              <a:rPr lang="ja-JP" altLang="en-US" sz="1200" b="1"/>
              <a:t>・・・例</a:t>
            </a:r>
            <a:r>
              <a:rPr lang="en-US" altLang="ja-JP" sz="1200" b="1"/>
              <a:t>B</a:t>
            </a:r>
            <a:endParaRPr kumimoji="1" lang="ja-JP" altLang="en-US" sz="1200" b="1">
              <a:solidFill>
                <a:schemeClr val="tx1"/>
              </a:solidFill>
            </a:endParaRPr>
          </a:p>
        </p:txBody>
      </p:sp>
      <p:sp>
        <p:nvSpPr>
          <p:cNvPr id="18" name="吹き出し: 四角形 17">
            <a:extLst>
              <a:ext uri="{FF2B5EF4-FFF2-40B4-BE49-F238E27FC236}">
                <a16:creationId xmlns:a16="http://schemas.microsoft.com/office/drawing/2014/main" id="{DDC825C4-6DCF-49AD-AB4C-E2079DB7799E}"/>
              </a:ext>
            </a:extLst>
          </p:cNvPr>
          <p:cNvSpPr/>
          <p:nvPr/>
        </p:nvSpPr>
        <p:spPr>
          <a:xfrm>
            <a:off x="5856051" y="4011776"/>
            <a:ext cx="5540224" cy="651631"/>
          </a:xfrm>
          <a:prstGeom prst="wedgeRectCallout">
            <a:avLst>
              <a:gd name="adj1" fmla="val -56866"/>
              <a:gd name="adj2" fmla="val 39588"/>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100">
                <a:solidFill>
                  <a:schemeClr val="tx1"/>
                </a:solidFill>
              </a:rPr>
              <a:t>例</a:t>
            </a:r>
            <a:r>
              <a:rPr lang="en-US" altLang="ja-JP" sz="1100">
                <a:solidFill>
                  <a:schemeClr val="tx1"/>
                </a:solidFill>
              </a:rPr>
              <a:t>A</a:t>
            </a:r>
            <a:r>
              <a:rPr lang="ja-JP" altLang="en-US" sz="1100">
                <a:solidFill>
                  <a:schemeClr val="tx1"/>
                </a:solidFill>
              </a:rPr>
              <a:t>の方が審査が早く進みますが、難しい場合は例</a:t>
            </a:r>
            <a:r>
              <a:rPr lang="en-US" altLang="ja-JP" sz="1100">
                <a:solidFill>
                  <a:schemeClr val="tx1"/>
                </a:solidFill>
              </a:rPr>
              <a:t>B</a:t>
            </a:r>
            <a:r>
              <a:rPr lang="ja-JP" altLang="en-US" sz="1100">
                <a:solidFill>
                  <a:schemeClr val="tx1"/>
                </a:solidFill>
              </a:rPr>
              <a:t>をご提出ください。</a:t>
            </a:r>
            <a:endParaRPr lang="en-US" altLang="ja-JP" sz="1100">
              <a:solidFill>
                <a:schemeClr val="tx1"/>
              </a:solidFill>
            </a:endParaRPr>
          </a:p>
          <a:p>
            <a:r>
              <a:rPr lang="ja-JP" altLang="en-US" sz="1100">
                <a:solidFill>
                  <a:schemeClr val="tx1"/>
                </a:solidFill>
              </a:rPr>
              <a:t>例</a:t>
            </a:r>
            <a:r>
              <a:rPr lang="en-US" altLang="ja-JP" sz="1100">
                <a:solidFill>
                  <a:schemeClr val="tx1"/>
                </a:solidFill>
              </a:rPr>
              <a:t>A</a:t>
            </a:r>
            <a:r>
              <a:rPr lang="ja-JP" altLang="en-US" sz="1100">
                <a:solidFill>
                  <a:schemeClr val="tx1"/>
                </a:solidFill>
              </a:rPr>
              <a:t>の</a:t>
            </a:r>
            <a:r>
              <a:rPr kumimoji="1" lang="en-US" altLang="ja-JP" sz="1100">
                <a:solidFill>
                  <a:schemeClr val="tx1"/>
                </a:solidFill>
              </a:rPr>
              <a:t>(1) </a:t>
            </a:r>
            <a:r>
              <a:rPr kumimoji="1" lang="ja-JP" altLang="en-US" sz="1100">
                <a:solidFill>
                  <a:schemeClr val="tx1"/>
                </a:solidFill>
              </a:rPr>
              <a:t>基本設計図</a:t>
            </a:r>
            <a:r>
              <a:rPr lang="ja-JP" altLang="en-US" sz="1100">
                <a:solidFill>
                  <a:schemeClr val="tx1"/>
                </a:solidFill>
              </a:rPr>
              <a:t>書、</a:t>
            </a:r>
            <a:r>
              <a:rPr kumimoji="1" lang="en-US" altLang="ja-JP" sz="1100">
                <a:solidFill>
                  <a:schemeClr val="tx1"/>
                </a:solidFill>
              </a:rPr>
              <a:t> (3) </a:t>
            </a:r>
            <a:r>
              <a:rPr kumimoji="1" lang="ja-JP" altLang="en-US" sz="1100">
                <a:solidFill>
                  <a:schemeClr val="tx1"/>
                </a:solidFill>
              </a:rPr>
              <a:t>見積書（内訳書）（相見積を含む）、</a:t>
            </a:r>
            <a:r>
              <a:rPr kumimoji="1" lang="en-US" altLang="ja-JP" sz="1100">
                <a:solidFill>
                  <a:schemeClr val="tx1"/>
                </a:solidFill>
              </a:rPr>
              <a:t>(4)</a:t>
            </a:r>
            <a:r>
              <a:rPr kumimoji="1" lang="ja-JP" altLang="en-US" sz="1100">
                <a:solidFill>
                  <a:schemeClr val="tx1"/>
                </a:solidFill>
              </a:rPr>
              <a:t> 施工工程表　は準備ができ次第早急にご提出ください。</a:t>
            </a:r>
            <a:endParaRPr kumimoji="1" lang="en-US" altLang="ja-JP" sz="1100">
              <a:solidFill>
                <a:schemeClr val="tx1"/>
              </a:solidFill>
            </a:endParaRPr>
          </a:p>
        </p:txBody>
      </p:sp>
      <p:sp>
        <p:nvSpPr>
          <p:cNvPr id="19" name="テキスト ボックス 4">
            <a:extLst>
              <a:ext uri="{FF2B5EF4-FFF2-40B4-BE49-F238E27FC236}">
                <a16:creationId xmlns:a16="http://schemas.microsoft.com/office/drawing/2014/main" id="{D8C1AEBA-C6F8-46DB-9BE1-CC80EB193C4C}"/>
              </a:ext>
            </a:extLst>
          </p:cNvPr>
          <p:cNvSpPr txBox="1"/>
          <p:nvPr/>
        </p:nvSpPr>
        <p:spPr>
          <a:xfrm>
            <a:off x="3574004" y="3596438"/>
            <a:ext cx="7953274" cy="246221"/>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000">
                <a:solidFill>
                  <a:schemeClr val="tx1"/>
                </a:solidFill>
              </a:rPr>
              <a:t>※ </a:t>
            </a:r>
            <a:r>
              <a:rPr lang="ja-JP" altLang="en-US" sz="1000">
                <a:solidFill>
                  <a:schemeClr val="tx1"/>
                </a:solidFill>
              </a:rPr>
              <a:t>改修工事費、設計費、付帯工事費、建物撤去工事費、撤去に係る事前調査費イベント開催経費、コンテンツ開発費、消耗品費等</a:t>
            </a:r>
            <a:endParaRPr kumimoji="1" lang="ja-JP" altLang="en-US" sz="1000"/>
          </a:p>
        </p:txBody>
      </p:sp>
      <p:sp>
        <p:nvSpPr>
          <p:cNvPr id="6" name="Rectangle 1">
            <a:extLst>
              <a:ext uri="{FF2B5EF4-FFF2-40B4-BE49-F238E27FC236}">
                <a16:creationId xmlns:a16="http://schemas.microsoft.com/office/drawing/2014/main" id="{0B124EA9-A990-4DB1-880E-CB1697E4CD1A}"/>
              </a:ext>
            </a:extLst>
          </p:cNvPr>
          <p:cNvSpPr>
            <a:spLocks noChangeArrowheads="1"/>
          </p:cNvSpPr>
          <p:nvPr/>
        </p:nvSpPr>
        <p:spPr bwMode="auto">
          <a:xfrm>
            <a:off x="838200" y="32480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a:ln>
                  <a:noFill/>
                </a:ln>
                <a:solidFill>
                  <a:srgbClr val="000000"/>
                </a:solidFill>
                <a:effectLst/>
                <a:latin typeface="メイリオ" panose="020B0604030504040204" pitchFamily="50" charset="-128"/>
                <a:ea typeface="メイリオ" panose="020B0604030504040204" pitchFamily="50" charset="-128"/>
              </a:rPr>
              <a:t> </a:t>
            </a:r>
            <a:endParaRPr kumimoji="0" lang="ja-JP" altLang="ja-JP"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15" name="表 14">
            <a:extLst>
              <a:ext uri="{FF2B5EF4-FFF2-40B4-BE49-F238E27FC236}">
                <a16:creationId xmlns:a16="http://schemas.microsoft.com/office/drawing/2014/main" id="{0936C9FE-DC39-4CE0-998A-082C09351D5A}"/>
              </a:ext>
            </a:extLst>
          </p:cNvPr>
          <p:cNvGraphicFramePr>
            <a:graphicFrameLocks noGrp="1"/>
          </p:cNvGraphicFramePr>
          <p:nvPr>
            <p:extLst>
              <p:ext uri="{D42A27DB-BD31-4B8C-83A1-F6EECF244321}">
                <p14:modId xmlns:p14="http://schemas.microsoft.com/office/powerpoint/2010/main" val="11759854"/>
              </p:ext>
            </p:extLst>
          </p:nvPr>
        </p:nvGraphicFramePr>
        <p:xfrm>
          <a:off x="604733" y="4745662"/>
          <a:ext cx="10791541" cy="1741031"/>
        </p:xfrm>
        <a:graphic>
          <a:graphicData uri="http://schemas.openxmlformats.org/drawingml/2006/table">
            <a:tbl>
              <a:tblPr firstRow="1" bandRow="1">
                <a:tableStyleId>{F5AB1C69-6EDB-4FF4-983F-18BD219EF322}</a:tableStyleId>
              </a:tblPr>
              <a:tblGrid>
                <a:gridCol w="3004227">
                  <a:extLst>
                    <a:ext uri="{9D8B030D-6E8A-4147-A177-3AD203B41FA5}">
                      <a16:colId xmlns:a16="http://schemas.microsoft.com/office/drawing/2014/main" val="2948743411"/>
                    </a:ext>
                  </a:extLst>
                </a:gridCol>
                <a:gridCol w="7787314">
                  <a:extLst>
                    <a:ext uri="{9D8B030D-6E8A-4147-A177-3AD203B41FA5}">
                      <a16:colId xmlns:a16="http://schemas.microsoft.com/office/drawing/2014/main" val="1821631779"/>
                    </a:ext>
                  </a:extLst>
                </a:gridCol>
              </a:tblGrid>
              <a:tr h="223981">
                <a:tc>
                  <a:txBody>
                    <a:bodyPr/>
                    <a:lstStyle/>
                    <a:p>
                      <a:pPr algn="ctr"/>
                      <a:r>
                        <a:rPr kumimoji="1" lang="ja-JP" altLang="en-US" sz="1100" b="1">
                          <a:solidFill>
                            <a:schemeClr val="bg1"/>
                          </a:solidFill>
                        </a:rPr>
                        <a:t>提出資料</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a:solidFill>
                            <a:schemeClr val="bg1"/>
                          </a:solidFill>
                        </a:rPr>
                        <a:t>内容</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3623820368"/>
                  </a:ext>
                </a:extLst>
              </a:tr>
              <a:tr h="367675">
                <a:tc>
                  <a:txBody>
                    <a:bodyPr/>
                    <a:lstStyle/>
                    <a:p>
                      <a:r>
                        <a:rPr kumimoji="1" lang="en-US" altLang="ja-JP" sz="1100" b="1">
                          <a:solidFill>
                            <a:schemeClr val="tx1"/>
                          </a:solidFill>
                        </a:rPr>
                        <a:t>(1) </a:t>
                      </a:r>
                      <a:r>
                        <a:rPr kumimoji="1" lang="ja-JP" altLang="en-US" sz="1100" b="1">
                          <a:solidFill>
                            <a:schemeClr val="tx1"/>
                          </a:solidFill>
                        </a:rPr>
                        <a:t>レイアウト図</a:t>
                      </a:r>
                      <a:endParaRPr kumimoji="1" lang="ja-JP" altLang="en-US" sz="1100" b="1">
                        <a:solidFill>
                          <a:schemeClr val="tx1"/>
                        </a:solidFill>
                        <a:latin typeface="游ゴシック"/>
                        <a:ea typeface="游ゴシック"/>
                      </a:endParaRPr>
                    </a:p>
                  </a:txBody>
                  <a:tcPr anchor="ct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l" rtl="0" eaLnBrk="1" fontAlgn="auto" latinLnBrk="0" hangingPunct="1">
                        <a:lnSpc>
                          <a:spcPct val="100000"/>
                        </a:lnSpc>
                        <a:spcBef>
                          <a:spcPts val="0"/>
                        </a:spcBef>
                        <a:spcAft>
                          <a:spcPts val="0"/>
                        </a:spcAft>
                        <a:buClrTx/>
                        <a:buSzTx/>
                        <a:buFontTx/>
                        <a:buNone/>
                      </a:pPr>
                      <a:r>
                        <a:rPr lang="ja-JP" altLang="en-US" sz="1100">
                          <a:solidFill>
                            <a:schemeClr val="tx1"/>
                          </a:solidFill>
                        </a:rPr>
                        <a:t>改修内容や場所等がわかるレイアウト図をご提出ください。</a:t>
                      </a:r>
                    </a:p>
                  </a:txBody>
                  <a:tcPr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138388813"/>
                  </a:ext>
                </a:extLst>
              </a:tr>
              <a:tr h="355047">
                <a:tc>
                  <a:txBody>
                    <a:bodyPr/>
                    <a:lstStyle/>
                    <a:p>
                      <a:r>
                        <a:rPr kumimoji="1" lang="en-US" altLang="ja-JP" sz="1100" b="1">
                          <a:solidFill>
                            <a:schemeClr val="tx1"/>
                          </a:solidFill>
                        </a:rPr>
                        <a:t>(2)</a:t>
                      </a:r>
                      <a:r>
                        <a:rPr kumimoji="1" lang="ja-JP" altLang="en-US" sz="1100" b="1">
                          <a:solidFill>
                            <a:schemeClr val="tx1"/>
                          </a:solidFill>
                        </a:rPr>
                        <a:t> 施工後のイメージ図</a:t>
                      </a:r>
                      <a:endParaRPr kumimoji="1" lang="en-US" altLang="ja-JP" sz="1100" b="1">
                        <a:solidFill>
                          <a:schemeClr val="tx1"/>
                        </a:solidFill>
                      </a:endParaRPr>
                    </a:p>
                  </a:txBody>
                  <a:tcPr anchor="ctr"/>
                </a:tc>
                <a:tc>
                  <a:txBody>
                    <a:bodyPr/>
                    <a:lstStyle/>
                    <a:p>
                      <a:pPr marL="0" marR="0" lvl="0" indent="0" algn="l" rtl="0" eaLnBrk="1" fontAlgn="auto" latinLnBrk="0" hangingPunct="1">
                        <a:lnSpc>
                          <a:spcPct val="100000"/>
                        </a:lnSpc>
                        <a:spcBef>
                          <a:spcPts val="0"/>
                        </a:spcBef>
                        <a:spcAft>
                          <a:spcPts val="0"/>
                        </a:spcAft>
                        <a:buClrTx/>
                        <a:buSzTx/>
                        <a:buFontTx/>
                        <a:buNone/>
                      </a:pPr>
                      <a:r>
                        <a:rPr lang="ja-JP" sz="1100" b="0" i="0" u="none" strike="noStrike" noProof="0">
                          <a:solidFill>
                            <a:schemeClr val="tx1"/>
                          </a:solidFill>
                          <a:latin typeface="游ゴシック"/>
                          <a:ea typeface="游ゴシック"/>
                        </a:rPr>
                        <a:t>改修内容（仕様）のわかる図面を提出してください</a:t>
                      </a:r>
                      <a:r>
                        <a:rPr lang="ja-JP" altLang="en-US" sz="1100">
                          <a:solidFill>
                            <a:schemeClr val="tx1"/>
                          </a:solidFill>
                        </a:rPr>
                        <a:t>　</a:t>
                      </a:r>
                      <a:endParaRPr lang="en-US" altLang="ja-JP" sz="1100">
                        <a:solidFill>
                          <a:schemeClr val="tx1"/>
                        </a:solidFill>
                      </a:endParaRPr>
                    </a:p>
                    <a:p>
                      <a:pPr marL="0" marR="0" lvl="0" indent="0" algn="l" rtl="0" eaLnBrk="1" fontAlgn="auto" latinLnBrk="0" hangingPunct="1">
                        <a:lnSpc>
                          <a:spcPct val="100000"/>
                        </a:lnSpc>
                        <a:spcBef>
                          <a:spcPts val="0"/>
                        </a:spcBef>
                        <a:spcAft>
                          <a:spcPts val="0"/>
                        </a:spcAft>
                        <a:buClrTx/>
                        <a:buSzTx/>
                        <a:buFontTx/>
                        <a:buNone/>
                      </a:pPr>
                      <a:r>
                        <a:rPr lang="ja-JP" altLang="en-US" sz="1100" b="0" i="0" u="none" strike="noStrike" noProof="0">
                          <a:solidFill>
                            <a:schemeClr val="tx1"/>
                          </a:solidFill>
                          <a:latin typeface="+mn-lt"/>
                          <a:ea typeface="游ゴシック"/>
                        </a:rPr>
                        <a:t>（写真コラージュと平面プランなど素材・配置がわかる資料をご提出ください）</a:t>
                      </a:r>
                      <a:endParaRPr lang="ja-JP" altLang="ja-JP" sz="1100" b="0" i="0" u="none" strike="noStrike" noProof="0">
                        <a:solidFill>
                          <a:schemeClr val="tx1"/>
                        </a:solidFill>
                        <a:latin typeface="+mn-lt"/>
                        <a:ea typeface="游ゴシック"/>
                      </a:endParaRPr>
                    </a:p>
                  </a:txBody>
                  <a:tcPr anchor="ctr"/>
                </a:tc>
                <a:extLst>
                  <a:ext uri="{0D108BD9-81ED-4DB2-BD59-A6C34878D82A}">
                    <a16:rowId xmlns:a16="http://schemas.microsoft.com/office/drawing/2014/main" val="4258081278"/>
                  </a:ext>
                </a:extLst>
              </a:tr>
              <a:tr h="355047">
                <a:tc>
                  <a:txBody>
                    <a:bodyPr/>
                    <a:lstStyle/>
                    <a:p>
                      <a:pPr algn="l" rtl="0" fontAlgn="base"/>
                      <a:r>
                        <a:rPr lang="en-US" altLang="ja-JP" sz="1100" b="1" i="0">
                          <a:solidFill>
                            <a:srgbClr val="000000"/>
                          </a:solidFill>
                          <a:effectLst/>
                          <a:latin typeface="游ゴシック" panose="020B0400000000000000" pitchFamily="50" charset="-128"/>
                        </a:rPr>
                        <a:t>(3)</a:t>
                      </a:r>
                      <a:r>
                        <a:rPr lang="ja-JP" altLang="en-US" sz="1100" b="1" i="0">
                          <a:solidFill>
                            <a:srgbClr val="000000"/>
                          </a:solidFill>
                          <a:effectLst/>
                          <a:ea typeface="游ゴシック" panose="020B0400000000000000" pitchFamily="50" charset="-128"/>
                        </a:rPr>
                        <a:t> 現状写真</a:t>
                      </a:r>
                      <a:r>
                        <a:rPr lang="ja-JP" altLang="en-US" sz="1100" b="1" i="0">
                          <a:solidFill>
                            <a:srgbClr val="000000"/>
                          </a:solidFill>
                          <a:effectLst/>
                          <a:latin typeface="游ゴシック" panose="020B0400000000000000" pitchFamily="50" charset="-128"/>
                        </a:rPr>
                        <a:t>​</a:t>
                      </a:r>
                      <a:endParaRPr lang="ja-JP" altLang="en-US" sz="1100" b="1" i="0">
                        <a:solidFill>
                          <a:srgbClr val="000000"/>
                        </a:solidFill>
                        <a:effectLst/>
                      </a:endParaRPr>
                    </a:p>
                  </a:txBody>
                  <a:tcPr anchor="ctr"/>
                </a:tc>
                <a:tc>
                  <a:txBody>
                    <a:bodyPr/>
                    <a:lstStyle/>
                    <a:p>
                      <a:pPr algn="l" rtl="0" fontAlgn="base"/>
                      <a:r>
                        <a:rPr lang="ja-JP" altLang="en-US" sz="1100" b="0" i="0" u="none" strike="noStrike">
                          <a:solidFill>
                            <a:srgbClr val="000000"/>
                          </a:solidFill>
                          <a:effectLst/>
                          <a:ea typeface="游ゴシック" panose="020B0400000000000000" pitchFamily="50" charset="-128"/>
                        </a:rPr>
                        <a:t>改修対象のわかる写真を提出してください</a:t>
                      </a:r>
                      <a:r>
                        <a:rPr lang="ja-JP" altLang="en-US" sz="1100" b="0" i="0">
                          <a:solidFill>
                            <a:srgbClr val="000000"/>
                          </a:solidFill>
                          <a:effectLst/>
                          <a:latin typeface="游ゴシック" panose="020B0400000000000000" pitchFamily="50" charset="-128"/>
                        </a:rPr>
                        <a:t>​</a:t>
                      </a:r>
                      <a:endParaRPr lang="ja-JP" altLang="en-US" sz="1100" b="0" i="0">
                        <a:solidFill>
                          <a:srgbClr val="000000"/>
                        </a:solidFill>
                        <a:effectLst/>
                      </a:endParaRPr>
                    </a:p>
                  </a:txBody>
                  <a:tcPr anchor="ctr"/>
                </a:tc>
                <a:extLst>
                  <a:ext uri="{0D108BD9-81ED-4DB2-BD59-A6C34878D82A}">
                    <a16:rowId xmlns:a16="http://schemas.microsoft.com/office/drawing/2014/main" val="3215323734"/>
                  </a:ext>
                </a:extLst>
              </a:tr>
              <a:tr h="332509">
                <a:tc>
                  <a:txBody>
                    <a:bodyPr/>
                    <a:lstStyle/>
                    <a:p>
                      <a:r>
                        <a:rPr kumimoji="1" lang="en-US" altLang="ja-JP" sz="1100" b="1">
                          <a:solidFill>
                            <a:schemeClr val="tx1"/>
                          </a:solidFill>
                        </a:rPr>
                        <a:t>(4) </a:t>
                      </a:r>
                      <a:r>
                        <a:rPr kumimoji="1" lang="ja-JP" altLang="en-US" sz="1100" b="1">
                          <a:solidFill>
                            <a:schemeClr val="tx1"/>
                          </a:solidFill>
                        </a:rPr>
                        <a:t>概算見積</a:t>
                      </a:r>
                      <a:endParaRPr kumimoji="1" lang="en-US" altLang="ja-JP" sz="1100" b="1">
                        <a:solidFill>
                          <a:schemeClr val="tx1"/>
                        </a:solidFill>
                      </a:endParaRPr>
                    </a:p>
                  </a:txBody>
                  <a:tcPr anchor="ctr"/>
                </a:tc>
                <a:tc>
                  <a:txBody>
                    <a:bodyPr/>
                    <a:lstStyle/>
                    <a:p>
                      <a:pPr marL="0" marR="0" lvl="0" indent="0" algn="l" rtl="0" eaLnBrk="1" fontAlgn="auto" latinLnBrk="0" hangingPunct="1">
                        <a:lnSpc>
                          <a:spcPct val="100000"/>
                        </a:lnSpc>
                        <a:spcBef>
                          <a:spcPts val="0"/>
                        </a:spcBef>
                        <a:spcAft>
                          <a:spcPts val="0"/>
                        </a:spcAft>
                        <a:buClrTx/>
                        <a:buSzTx/>
                        <a:buFontTx/>
                        <a:buNone/>
                      </a:pPr>
                      <a:r>
                        <a:rPr lang="ja-JP" altLang="en-US" sz="1100" b="0" i="0" u="none" strike="noStrike" noProof="0">
                          <a:solidFill>
                            <a:schemeClr val="tx1"/>
                          </a:solidFill>
                          <a:latin typeface="游ゴシック"/>
                          <a:ea typeface="游ゴシック"/>
                        </a:rPr>
                        <a:t>概算見積を提出してください（総額のみでも可）</a:t>
                      </a:r>
                      <a:endParaRPr lang="ja-JP" sz="1100" b="0" i="0" u="none" strike="noStrike" noProof="0">
                        <a:solidFill>
                          <a:schemeClr val="tx1"/>
                        </a:solidFill>
                        <a:latin typeface="游ゴシック"/>
                        <a:ea typeface="游ゴシック"/>
                      </a:endParaRPr>
                    </a:p>
                  </a:txBody>
                  <a:tcPr anchor="ctr"/>
                </a:tc>
                <a:extLst>
                  <a:ext uri="{0D108BD9-81ED-4DB2-BD59-A6C34878D82A}">
                    <a16:rowId xmlns:a16="http://schemas.microsoft.com/office/drawing/2014/main" val="4187356771"/>
                  </a:ext>
                </a:extLst>
              </a:tr>
            </a:tbl>
          </a:graphicData>
        </a:graphic>
      </p:graphicFrame>
      <p:graphicFrame>
        <p:nvGraphicFramePr>
          <p:cNvPr id="16" name="表 15">
            <a:extLst>
              <a:ext uri="{FF2B5EF4-FFF2-40B4-BE49-F238E27FC236}">
                <a16:creationId xmlns:a16="http://schemas.microsoft.com/office/drawing/2014/main" id="{2A7E1C9F-3B26-46AC-B8B8-793D7EE98250}"/>
              </a:ext>
            </a:extLst>
          </p:cNvPr>
          <p:cNvGraphicFramePr>
            <a:graphicFrameLocks noGrp="1"/>
          </p:cNvGraphicFramePr>
          <p:nvPr>
            <p:extLst>
              <p:ext uri="{D42A27DB-BD31-4B8C-83A1-F6EECF244321}">
                <p14:modId xmlns:p14="http://schemas.microsoft.com/office/powerpoint/2010/main" val="815118704"/>
              </p:ext>
            </p:extLst>
          </p:nvPr>
        </p:nvGraphicFramePr>
        <p:xfrm>
          <a:off x="604734" y="1333933"/>
          <a:ext cx="10838402" cy="2232429"/>
        </p:xfrm>
        <a:graphic>
          <a:graphicData uri="http://schemas.openxmlformats.org/drawingml/2006/table">
            <a:tbl>
              <a:tblPr firstRow="1" bandRow="1">
                <a:tableStyleId>{F5AB1C69-6EDB-4FF4-983F-18BD219EF322}</a:tableStyleId>
              </a:tblPr>
              <a:tblGrid>
                <a:gridCol w="3014892">
                  <a:extLst>
                    <a:ext uri="{9D8B030D-6E8A-4147-A177-3AD203B41FA5}">
                      <a16:colId xmlns:a16="http://schemas.microsoft.com/office/drawing/2014/main" val="2948743411"/>
                    </a:ext>
                  </a:extLst>
                </a:gridCol>
                <a:gridCol w="7823510">
                  <a:extLst>
                    <a:ext uri="{9D8B030D-6E8A-4147-A177-3AD203B41FA5}">
                      <a16:colId xmlns:a16="http://schemas.microsoft.com/office/drawing/2014/main" val="1821631779"/>
                    </a:ext>
                  </a:extLst>
                </a:gridCol>
              </a:tblGrid>
              <a:tr h="241540">
                <a:tc>
                  <a:txBody>
                    <a:bodyPr/>
                    <a:lstStyle/>
                    <a:p>
                      <a:pPr algn="ctr"/>
                      <a:r>
                        <a:rPr kumimoji="1" lang="ja-JP" altLang="en-US" sz="1100" b="1">
                          <a:solidFill>
                            <a:schemeClr val="bg1"/>
                          </a:solidFill>
                        </a:rPr>
                        <a:t>提出資料</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a:solidFill>
                            <a:schemeClr val="bg1"/>
                          </a:solidFill>
                        </a:rPr>
                        <a:t>内容</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3623820368"/>
                  </a:ext>
                </a:extLst>
              </a:tr>
              <a:tr h="847990">
                <a:tc>
                  <a:txBody>
                    <a:bodyPr/>
                    <a:lstStyle/>
                    <a:p>
                      <a:pPr algn="l"/>
                      <a:r>
                        <a:rPr kumimoji="1" lang="en-US" altLang="ja-JP" sz="1100" b="1">
                          <a:solidFill>
                            <a:schemeClr val="tx1"/>
                          </a:solidFill>
                        </a:rPr>
                        <a:t>(1) </a:t>
                      </a:r>
                      <a:r>
                        <a:rPr kumimoji="1" lang="ja-JP" altLang="en-US" sz="1100" b="1">
                          <a:solidFill>
                            <a:schemeClr val="tx1"/>
                          </a:solidFill>
                        </a:rPr>
                        <a:t>基本設計図</a:t>
                      </a:r>
                      <a:r>
                        <a:rPr lang="ja-JP" altLang="en-US" sz="1100" b="1">
                          <a:solidFill>
                            <a:schemeClr val="tx1"/>
                          </a:solidFill>
                        </a:rPr>
                        <a:t>書</a:t>
                      </a:r>
                      <a:endParaRPr kumimoji="1" lang="ja-JP" altLang="en-US" sz="1100" b="1">
                        <a:solidFill>
                          <a:schemeClr val="tx1"/>
                        </a:solidFill>
                      </a:endParaRPr>
                    </a:p>
                  </a:txBody>
                  <a:tcPr anchor="ct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l" rtl="0" eaLnBrk="1" fontAlgn="auto" latinLnBrk="0" hangingPunct="1">
                        <a:lnSpc>
                          <a:spcPct val="150000"/>
                        </a:lnSpc>
                        <a:spcBef>
                          <a:spcPts val="1200"/>
                        </a:spcBef>
                        <a:spcAft>
                          <a:spcPts val="0"/>
                        </a:spcAft>
                        <a:buClrTx/>
                        <a:buSzTx/>
                        <a:buFontTx/>
                        <a:buNone/>
                      </a:pPr>
                      <a:r>
                        <a:rPr lang="ja-JP" altLang="en-US" sz="1100">
                          <a:solidFill>
                            <a:schemeClr val="tx1"/>
                          </a:solidFill>
                        </a:rPr>
                        <a:t>工事内容によって</a:t>
                      </a:r>
                      <a:r>
                        <a:rPr lang="ja-JP" sz="1100" b="0" i="0" u="none" strike="noStrike" noProof="0">
                          <a:solidFill>
                            <a:schemeClr val="tx1"/>
                          </a:solidFill>
                          <a:latin typeface="游ゴシック"/>
                          <a:ea typeface="游ゴシック"/>
                        </a:rPr>
                        <a:t>基本設計図書の内容</a:t>
                      </a:r>
                      <a:r>
                        <a:rPr lang="ja-JP" altLang="en-US" sz="1100" b="0" i="0" u="none" strike="noStrike" noProof="0">
                          <a:solidFill>
                            <a:schemeClr val="tx1"/>
                          </a:solidFill>
                          <a:latin typeface="游ゴシック"/>
                          <a:ea typeface="游ゴシック"/>
                        </a:rPr>
                        <a:t>も</a:t>
                      </a:r>
                      <a:r>
                        <a:rPr lang="ja-JP" sz="1100" b="0" i="0" u="none" strike="noStrike" noProof="0">
                          <a:solidFill>
                            <a:schemeClr val="tx1"/>
                          </a:solidFill>
                          <a:latin typeface="游ゴシック"/>
                          <a:ea typeface="游ゴシック"/>
                        </a:rPr>
                        <a:t>異なります。</a:t>
                      </a:r>
                      <a:br>
                        <a:rPr lang="ja-JP" altLang="en-US" sz="1100">
                          <a:solidFill>
                            <a:srgbClr val="000000"/>
                          </a:solidFill>
                        </a:rPr>
                      </a:br>
                      <a:r>
                        <a:rPr lang="ja-JP" altLang="en-US" sz="1100" b="0" i="0" u="none" strike="noStrike" noProof="0">
                          <a:solidFill>
                            <a:schemeClr val="tx1"/>
                          </a:solidFill>
                          <a:latin typeface="游ゴシック"/>
                          <a:ea typeface="游ゴシック"/>
                        </a:rPr>
                        <a:t>〈基本設計図書一覧（例）〉</a:t>
                      </a:r>
                      <a:endParaRPr lang="ja-JP"/>
                    </a:p>
                    <a:p>
                      <a:pPr marL="0" marR="0" lvl="0" indent="0" algn="l">
                        <a:lnSpc>
                          <a:spcPct val="100000"/>
                        </a:lnSpc>
                        <a:spcBef>
                          <a:spcPts val="0"/>
                        </a:spcBef>
                        <a:spcAft>
                          <a:spcPts val="0"/>
                        </a:spcAft>
                        <a:buClrTx/>
                        <a:buSzTx/>
                        <a:buFontTx/>
                        <a:buNone/>
                      </a:pPr>
                      <a:r>
                        <a:rPr lang="ja-JP" altLang="en-US" sz="1100" b="0" i="0" u="none" strike="noStrike" noProof="0">
                          <a:solidFill>
                            <a:schemeClr val="tx1"/>
                          </a:solidFill>
                          <a:latin typeface="游ゴシック"/>
                          <a:ea typeface="游ゴシック"/>
                        </a:rPr>
                        <a:t>概要書（対象面積）、</a:t>
                      </a:r>
                      <a:r>
                        <a:rPr lang="ja-JP" sz="1100" b="0" i="0" u="none" strike="noStrike" noProof="0">
                          <a:solidFill>
                            <a:schemeClr val="tx1"/>
                          </a:solidFill>
                        </a:rPr>
                        <a:t>仕様書・仕上げ表、</a:t>
                      </a:r>
                      <a:r>
                        <a:rPr lang="ja-JP" altLang="en-US" sz="1100" b="0" i="0" u="none" strike="noStrike" noProof="0">
                          <a:solidFill>
                            <a:schemeClr val="tx1"/>
                          </a:solidFill>
                          <a:latin typeface="游ゴシック"/>
                          <a:ea typeface="游ゴシック"/>
                        </a:rPr>
                        <a:t>配置図</a:t>
                      </a:r>
                      <a:r>
                        <a:rPr lang="ja-JP" altLang="en-US" sz="1100" b="0" i="0" u="none" strike="noStrike" noProof="0">
                          <a:solidFill>
                            <a:schemeClr val="tx1"/>
                          </a:solidFill>
                          <a:latin typeface="+mn-lt"/>
                          <a:ea typeface="游ゴシック"/>
                        </a:rPr>
                        <a:t>、平面図（仕上げが記載された図面）、</a:t>
                      </a:r>
                      <a:r>
                        <a:rPr lang="ja-JP" altLang="en-US" sz="1100" b="0" i="0" u="none" strike="noStrike" noProof="0">
                          <a:solidFill>
                            <a:schemeClr val="tx1"/>
                          </a:solidFill>
                          <a:latin typeface="游ゴシック"/>
                          <a:ea typeface="游ゴシック"/>
                        </a:rPr>
                        <a:t>断面図又</a:t>
                      </a:r>
                      <a:r>
                        <a:rPr lang="ja-JP" altLang="en-US" sz="1100" b="0" i="0" u="none" strike="noStrike" noProof="0">
                          <a:solidFill>
                            <a:schemeClr val="tx1"/>
                          </a:solidFill>
                          <a:latin typeface="+mn-lt"/>
                          <a:ea typeface="游ゴシック"/>
                        </a:rPr>
                        <a:t>は立面図（仕上げが記載された図面）、</a:t>
                      </a:r>
                      <a:r>
                        <a:rPr lang="ja-JP" altLang="en-US" sz="1100" b="0" i="0" u="none" strike="noStrike" noProof="0">
                          <a:solidFill>
                            <a:schemeClr val="tx1"/>
                          </a:solidFill>
                          <a:latin typeface="游ゴシック"/>
                          <a:ea typeface="游ゴシック"/>
                        </a:rPr>
                        <a:t>設備改修の場合は設備図</a:t>
                      </a:r>
                      <a:endParaRPr lang="ja-JP"/>
                    </a:p>
                  </a:txBody>
                  <a:tcPr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138388813"/>
                  </a:ext>
                </a:extLst>
              </a:tr>
              <a:tr h="369454">
                <a:tc>
                  <a:txBody>
                    <a:bodyPr/>
                    <a:lstStyle/>
                    <a:p>
                      <a:pPr algn="l"/>
                      <a:r>
                        <a:rPr lang="en-US" altLang="ja-JP" sz="1100" b="1">
                          <a:solidFill>
                            <a:schemeClr val="tx1"/>
                          </a:solidFill>
                        </a:rPr>
                        <a:t>(2)</a:t>
                      </a:r>
                      <a:r>
                        <a:rPr kumimoji="1" lang="ja-JP" altLang="en-US" sz="1100" b="1">
                          <a:solidFill>
                            <a:schemeClr val="tx1"/>
                          </a:solidFill>
                        </a:rPr>
                        <a:t> 現状写真</a:t>
                      </a:r>
                      <a:endParaRPr kumimoji="1" lang="en-US" altLang="ja-JP" sz="1100" b="1">
                        <a:solidFill>
                          <a:schemeClr val="tx1"/>
                        </a:solidFill>
                      </a:endParaRPr>
                    </a:p>
                  </a:txBody>
                  <a:tcPr anchor="ctr"/>
                </a:tc>
                <a:tc>
                  <a:txBody>
                    <a:bodyPr/>
                    <a:lstStyle/>
                    <a:p>
                      <a:pPr marL="0" marR="0" lvl="0" indent="0" algn="l" rtl="0" eaLnBrk="1" fontAlgn="auto" latinLnBrk="0" hangingPunct="1">
                        <a:lnSpc>
                          <a:spcPct val="100000"/>
                        </a:lnSpc>
                        <a:spcBef>
                          <a:spcPts val="0"/>
                        </a:spcBef>
                        <a:spcAft>
                          <a:spcPts val="0"/>
                        </a:spcAft>
                        <a:buClrTx/>
                        <a:buSzTx/>
                        <a:buFontTx/>
                        <a:buNone/>
                      </a:pPr>
                      <a:r>
                        <a:rPr lang="ja-JP" altLang="en-US" sz="1100">
                          <a:solidFill>
                            <a:schemeClr val="tx1"/>
                          </a:solidFill>
                        </a:rPr>
                        <a:t>改修対象のわかる写真を提出してください　</a:t>
                      </a:r>
                      <a:endParaRPr lang="ja-JP" sz="1100" b="0" i="0" u="none" strike="noStrike" noProof="0">
                        <a:solidFill>
                          <a:schemeClr val="tx1"/>
                        </a:solidFill>
                        <a:latin typeface="游ゴシック"/>
                        <a:ea typeface="游ゴシック"/>
                      </a:endParaRPr>
                    </a:p>
                  </a:txBody>
                  <a:tcPr anchor="ctr"/>
                </a:tc>
                <a:extLst>
                  <a:ext uri="{0D108BD9-81ED-4DB2-BD59-A6C34878D82A}">
                    <a16:rowId xmlns:a16="http://schemas.microsoft.com/office/drawing/2014/main" val="4258081278"/>
                  </a:ext>
                </a:extLst>
              </a:tr>
              <a:tr h="3140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b="1" dirty="0">
                          <a:solidFill>
                            <a:schemeClr val="tx1"/>
                          </a:solidFill>
                        </a:rPr>
                        <a:t>(3)</a:t>
                      </a:r>
                      <a:r>
                        <a:rPr kumimoji="1" lang="en-US" altLang="ja-JP" sz="1100" b="1" dirty="0">
                          <a:solidFill>
                            <a:schemeClr val="tx1"/>
                          </a:solidFill>
                        </a:rPr>
                        <a:t> </a:t>
                      </a:r>
                      <a:r>
                        <a:rPr kumimoji="1" lang="ja-JP" altLang="en-US" sz="1100" b="1" dirty="0">
                          <a:solidFill>
                            <a:schemeClr val="tx1"/>
                          </a:solidFill>
                        </a:rPr>
                        <a:t>見積書（内訳書）（相見積を含む）</a:t>
                      </a:r>
                      <a:endParaRPr kumimoji="1" lang="en-US" altLang="ja-JP" sz="1100" b="1"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a:solidFill>
                            <a:schemeClr val="tx1"/>
                          </a:solidFill>
                        </a:rPr>
                        <a:t>改修内容と補助対象経費</a:t>
                      </a:r>
                      <a:r>
                        <a:rPr lang="en-US" altLang="ja-JP" sz="1100" baseline="30000">
                          <a:solidFill>
                            <a:schemeClr val="tx1"/>
                          </a:solidFill>
                        </a:rPr>
                        <a:t>※</a:t>
                      </a:r>
                      <a:r>
                        <a:rPr lang="ja-JP" altLang="en-US" sz="1100">
                          <a:solidFill>
                            <a:schemeClr val="tx1"/>
                          </a:solidFill>
                        </a:rPr>
                        <a:t>を明記してください</a:t>
                      </a:r>
                      <a:endParaRPr lang="en-US" altLang="ja-JP" sz="1100">
                        <a:solidFill>
                          <a:schemeClr val="tx1"/>
                        </a:solidFill>
                      </a:endParaRPr>
                    </a:p>
                  </a:txBody>
                  <a:tcPr anchor="ctr"/>
                </a:tc>
                <a:extLst>
                  <a:ext uri="{0D108BD9-81ED-4DB2-BD59-A6C34878D82A}">
                    <a16:rowId xmlns:a16="http://schemas.microsoft.com/office/drawing/2014/main" val="141073171"/>
                  </a:ext>
                </a:extLst>
              </a:tr>
              <a:tr h="3602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b="1" dirty="0">
                          <a:solidFill>
                            <a:schemeClr val="tx1"/>
                          </a:solidFill>
                        </a:rPr>
                        <a:t>(4)</a:t>
                      </a:r>
                      <a:r>
                        <a:rPr kumimoji="1" lang="ja-JP" altLang="en-US" sz="1100" b="1" dirty="0">
                          <a:solidFill>
                            <a:schemeClr val="tx1"/>
                          </a:solidFill>
                        </a:rPr>
                        <a:t> 施工工程表</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rPr>
                        <a:t>施工会社の施工工程表を提出してください</a:t>
                      </a:r>
                    </a:p>
                  </a:txBody>
                  <a:tcPr anchor="ctr"/>
                </a:tc>
                <a:extLst>
                  <a:ext uri="{0D108BD9-81ED-4DB2-BD59-A6C34878D82A}">
                    <a16:rowId xmlns:a16="http://schemas.microsoft.com/office/drawing/2014/main" val="2946893525"/>
                  </a:ext>
                </a:extLst>
              </a:tr>
            </a:tbl>
          </a:graphicData>
        </a:graphic>
      </p:graphicFrame>
      <p:sp>
        <p:nvSpPr>
          <p:cNvPr id="14" name="テキスト ボックス 13">
            <a:extLst>
              <a:ext uri="{FF2B5EF4-FFF2-40B4-BE49-F238E27FC236}">
                <a16:creationId xmlns:a16="http://schemas.microsoft.com/office/drawing/2014/main" id="{6A5466BB-5415-4BE6-B07F-1318B3A769E4}"/>
              </a:ext>
            </a:extLst>
          </p:cNvPr>
          <p:cNvSpPr txBox="1"/>
          <p:nvPr/>
        </p:nvSpPr>
        <p:spPr>
          <a:xfrm>
            <a:off x="102951" y="93331"/>
            <a:ext cx="1380614" cy="261610"/>
          </a:xfrm>
          <a:prstGeom prst="rect">
            <a:avLst/>
          </a:prstGeom>
          <a:solidFill>
            <a:schemeClr val="tx1"/>
          </a:solidFill>
        </p:spPr>
        <p:txBody>
          <a:bodyPr wrap="square" anchor="ctr">
            <a:spAutoFit/>
          </a:bodyPr>
          <a:lstStyle/>
          <a:p>
            <a:pPr algn="ctr"/>
            <a:r>
              <a:rPr kumimoji="1" lang="ja-JP" altLang="en-US" sz="1100" b="1">
                <a:solidFill>
                  <a:schemeClr val="bg1"/>
                </a:solidFill>
              </a:rPr>
              <a:t>補助事業①②④⑥</a:t>
            </a:r>
            <a:endParaRPr lang="ja-JP" altLang="en-US" sz="1100" b="1">
              <a:solidFill>
                <a:schemeClr val="bg1"/>
              </a:solidFill>
            </a:endParaRPr>
          </a:p>
        </p:txBody>
      </p:sp>
    </p:spTree>
    <p:extLst>
      <p:ext uri="{BB962C8B-B14F-4D97-AF65-F5344CB8AC3E}">
        <p14:creationId xmlns:p14="http://schemas.microsoft.com/office/powerpoint/2010/main" val="3740699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4CFFF070-528E-4D91-8F17-C3DC89D9D6B1}"/>
              </a:ext>
            </a:extLst>
          </p:cNvPr>
          <p:cNvCxnSpPr/>
          <p:nvPr/>
        </p:nvCxnSpPr>
        <p:spPr>
          <a:xfrm>
            <a:off x="9334" y="418141"/>
            <a:ext cx="12168000" cy="0"/>
          </a:xfrm>
          <a:prstGeom prst="line">
            <a:avLst/>
          </a:prstGeom>
          <a:ln w="19050"/>
        </p:spPr>
        <p:style>
          <a:lnRef idx="1">
            <a:schemeClr val="dk1"/>
          </a:lnRef>
          <a:fillRef idx="0">
            <a:schemeClr val="dk1"/>
          </a:fillRef>
          <a:effectRef idx="0">
            <a:schemeClr val="dk1"/>
          </a:effectRef>
          <a:fontRef idx="minor">
            <a:schemeClr val="tx1"/>
          </a:fontRef>
        </p:style>
      </p:cxnSp>
      <p:sp>
        <p:nvSpPr>
          <p:cNvPr id="21" name="テキスト ボックス 20">
            <a:extLst>
              <a:ext uri="{FF2B5EF4-FFF2-40B4-BE49-F238E27FC236}">
                <a16:creationId xmlns:a16="http://schemas.microsoft.com/office/drawing/2014/main" id="{FA1742D6-0830-4093-BACD-CFEE2AFABDD0}"/>
              </a:ext>
            </a:extLst>
          </p:cNvPr>
          <p:cNvSpPr txBox="1"/>
          <p:nvPr/>
        </p:nvSpPr>
        <p:spPr>
          <a:xfrm>
            <a:off x="149606" y="502918"/>
            <a:ext cx="5946394" cy="307777"/>
          </a:xfrm>
          <a:prstGeom prst="rect">
            <a:avLst/>
          </a:prstGeom>
          <a:noFill/>
        </p:spPr>
        <p:txBody>
          <a:bodyPr wrap="square" rtlCol="0">
            <a:spAutoFit/>
          </a:bodyPr>
          <a:lstStyle/>
          <a:p>
            <a:r>
              <a:rPr kumimoji="1" lang="ja-JP" altLang="en-US" sz="1400" b="1">
                <a:solidFill>
                  <a:schemeClr val="tx1"/>
                </a:solidFill>
              </a:rPr>
              <a:t>以下</a:t>
            </a:r>
            <a:r>
              <a:rPr lang="ja-JP" altLang="en-US" sz="1400" b="1"/>
              <a:t>、改修内容がわかる</a:t>
            </a:r>
            <a:r>
              <a:rPr kumimoji="1" lang="ja-JP" altLang="en-US" sz="1400" b="1">
                <a:solidFill>
                  <a:schemeClr val="tx1"/>
                </a:solidFill>
              </a:rPr>
              <a:t>書類を揃えてご提出ください。</a:t>
            </a:r>
          </a:p>
        </p:txBody>
      </p:sp>
      <p:sp>
        <p:nvSpPr>
          <p:cNvPr id="6" name="Rectangle 1">
            <a:extLst>
              <a:ext uri="{FF2B5EF4-FFF2-40B4-BE49-F238E27FC236}">
                <a16:creationId xmlns:a16="http://schemas.microsoft.com/office/drawing/2014/main" id="{0B124EA9-A990-4DB1-880E-CB1697E4CD1A}"/>
              </a:ext>
            </a:extLst>
          </p:cNvPr>
          <p:cNvSpPr>
            <a:spLocks noChangeArrowheads="1"/>
          </p:cNvSpPr>
          <p:nvPr/>
        </p:nvSpPr>
        <p:spPr bwMode="auto">
          <a:xfrm>
            <a:off x="838200" y="32480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a:ln>
                  <a:noFill/>
                </a:ln>
                <a:solidFill>
                  <a:srgbClr val="000000"/>
                </a:solidFill>
                <a:effectLst/>
                <a:latin typeface="メイリオ" panose="020B0604030504040204" pitchFamily="50" charset="-128"/>
                <a:ea typeface="メイリオ" panose="020B0604030504040204" pitchFamily="50" charset="-128"/>
              </a:rPr>
              <a:t> </a:t>
            </a:r>
            <a:endParaRPr kumimoji="0" lang="ja-JP" altLang="ja-JP"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16" name="表 15">
            <a:extLst>
              <a:ext uri="{FF2B5EF4-FFF2-40B4-BE49-F238E27FC236}">
                <a16:creationId xmlns:a16="http://schemas.microsoft.com/office/drawing/2014/main" id="{2A7E1C9F-3B26-46AC-B8B8-793D7EE98250}"/>
              </a:ext>
            </a:extLst>
          </p:cNvPr>
          <p:cNvGraphicFramePr>
            <a:graphicFrameLocks noGrp="1"/>
          </p:cNvGraphicFramePr>
          <p:nvPr>
            <p:extLst>
              <p:ext uri="{D42A27DB-BD31-4B8C-83A1-F6EECF244321}">
                <p14:modId xmlns:p14="http://schemas.microsoft.com/office/powerpoint/2010/main" val="3209180543"/>
              </p:ext>
            </p:extLst>
          </p:nvPr>
        </p:nvGraphicFramePr>
        <p:xfrm>
          <a:off x="604734" y="1310487"/>
          <a:ext cx="10838402" cy="1570244"/>
        </p:xfrm>
        <a:graphic>
          <a:graphicData uri="http://schemas.openxmlformats.org/drawingml/2006/table">
            <a:tbl>
              <a:tblPr firstRow="1" bandRow="1">
                <a:tableStyleId>{F5AB1C69-6EDB-4FF4-983F-18BD219EF322}</a:tableStyleId>
              </a:tblPr>
              <a:tblGrid>
                <a:gridCol w="3014892">
                  <a:extLst>
                    <a:ext uri="{9D8B030D-6E8A-4147-A177-3AD203B41FA5}">
                      <a16:colId xmlns:a16="http://schemas.microsoft.com/office/drawing/2014/main" val="2948743411"/>
                    </a:ext>
                  </a:extLst>
                </a:gridCol>
                <a:gridCol w="7823510">
                  <a:extLst>
                    <a:ext uri="{9D8B030D-6E8A-4147-A177-3AD203B41FA5}">
                      <a16:colId xmlns:a16="http://schemas.microsoft.com/office/drawing/2014/main" val="1821631779"/>
                    </a:ext>
                  </a:extLst>
                </a:gridCol>
              </a:tblGrid>
              <a:tr h="241540">
                <a:tc>
                  <a:txBody>
                    <a:bodyPr/>
                    <a:lstStyle/>
                    <a:p>
                      <a:pPr algn="ctr"/>
                      <a:r>
                        <a:rPr kumimoji="1" lang="ja-JP" altLang="en-US" sz="1100" b="1">
                          <a:solidFill>
                            <a:schemeClr val="bg1"/>
                          </a:solidFill>
                        </a:rPr>
                        <a:t>提出資料</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a:solidFill>
                            <a:schemeClr val="bg1"/>
                          </a:solidFill>
                        </a:rPr>
                        <a:t>内容</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3623820368"/>
                  </a:ext>
                </a:extLst>
              </a:tr>
              <a:tr h="627673">
                <a:tc>
                  <a:txBody>
                    <a:bodyPr/>
                    <a:lstStyle/>
                    <a:p>
                      <a:pPr algn="l"/>
                      <a:r>
                        <a:rPr kumimoji="1" lang="en-US" altLang="ja-JP" sz="1100" b="1" dirty="0">
                          <a:solidFill>
                            <a:schemeClr val="tx1"/>
                          </a:solidFill>
                        </a:rPr>
                        <a:t>(1) </a:t>
                      </a:r>
                      <a:r>
                        <a:rPr kumimoji="1" lang="ja-JP" altLang="en-US" sz="1100" b="1" dirty="0">
                          <a:solidFill>
                            <a:schemeClr val="tx1"/>
                          </a:solidFill>
                        </a:rPr>
                        <a:t>見積書</a:t>
                      </a:r>
                    </a:p>
                  </a:txBody>
                  <a:tcPr anchor="ct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l" rtl="0" eaLnBrk="1" fontAlgn="auto" latinLnBrk="0" hangingPunct="1">
                        <a:lnSpc>
                          <a:spcPct val="150000"/>
                        </a:lnSpc>
                        <a:spcBef>
                          <a:spcPts val="0"/>
                        </a:spcBef>
                        <a:spcAft>
                          <a:spcPts val="0"/>
                        </a:spcAft>
                        <a:buClrTx/>
                        <a:buSzTx/>
                        <a:buFontTx/>
                        <a:buNone/>
                      </a:pPr>
                      <a:r>
                        <a:rPr lang="ja-JP" altLang="en-US" sz="1050" dirty="0"/>
                        <a:t>・内訳書</a:t>
                      </a:r>
                      <a:endParaRPr lang="en-US" altLang="ja-JP" sz="1050" dirty="0"/>
                    </a:p>
                    <a:p>
                      <a:pPr marL="0" marR="0" lvl="0" indent="0" algn="l" rtl="0" eaLnBrk="1" fontAlgn="auto" latinLnBrk="0" hangingPunct="1">
                        <a:lnSpc>
                          <a:spcPct val="150000"/>
                        </a:lnSpc>
                        <a:spcBef>
                          <a:spcPts val="0"/>
                        </a:spcBef>
                        <a:spcAft>
                          <a:spcPts val="0"/>
                        </a:spcAft>
                        <a:buClrTx/>
                        <a:buSzTx/>
                        <a:buFontTx/>
                        <a:buNone/>
                      </a:pPr>
                      <a:r>
                        <a:rPr lang="ja-JP" altLang="en-US" sz="1050" dirty="0"/>
                        <a:t>・揃えられない場合は概算見積</a:t>
                      </a:r>
                      <a:endParaRPr lang="ja-JP" sz="1050" dirty="0"/>
                    </a:p>
                  </a:txBody>
                  <a:tcPr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138388813"/>
                  </a:ext>
                </a:extLst>
              </a:tr>
              <a:tr h="369454">
                <a:tc>
                  <a:txBody>
                    <a:bodyPr/>
                    <a:lstStyle/>
                    <a:p>
                      <a:pPr algn="l"/>
                      <a:r>
                        <a:rPr lang="en-US" altLang="ja-JP" sz="1100" b="1">
                          <a:solidFill>
                            <a:schemeClr val="tx1"/>
                          </a:solidFill>
                        </a:rPr>
                        <a:t>(2)</a:t>
                      </a:r>
                      <a:r>
                        <a:rPr kumimoji="1" lang="ja-JP" altLang="en-US" sz="1100" b="1">
                          <a:solidFill>
                            <a:schemeClr val="tx1"/>
                          </a:solidFill>
                        </a:rPr>
                        <a:t> 現状写真</a:t>
                      </a:r>
                      <a:endParaRPr kumimoji="1" lang="en-US" altLang="ja-JP" sz="1100" b="1">
                        <a:solidFill>
                          <a:schemeClr val="tx1"/>
                        </a:solidFill>
                      </a:endParaRPr>
                    </a:p>
                  </a:txBody>
                  <a:tcPr anchor="ctr"/>
                </a:tc>
                <a:tc>
                  <a:txBody>
                    <a:bodyPr/>
                    <a:lstStyle/>
                    <a:p>
                      <a:pPr marL="0" marR="0" lvl="0" indent="0" algn="l" rtl="0" eaLnBrk="1" fontAlgn="auto" latinLnBrk="0" hangingPunct="1">
                        <a:lnSpc>
                          <a:spcPct val="100000"/>
                        </a:lnSpc>
                        <a:spcBef>
                          <a:spcPts val="0"/>
                        </a:spcBef>
                        <a:spcAft>
                          <a:spcPts val="0"/>
                        </a:spcAft>
                        <a:buClrTx/>
                        <a:buSzTx/>
                        <a:buFontTx/>
                        <a:buNone/>
                      </a:pPr>
                      <a:r>
                        <a:rPr lang="ja-JP" altLang="en-US" sz="1100" dirty="0">
                          <a:solidFill>
                            <a:schemeClr val="tx1"/>
                          </a:solidFill>
                        </a:rPr>
                        <a:t>改修対象のわかる写真を提出してください　</a:t>
                      </a:r>
                      <a:endParaRPr lang="ja-JP" sz="1100" b="0" i="0" u="none" strike="noStrike" noProof="0" dirty="0">
                        <a:solidFill>
                          <a:schemeClr val="tx1"/>
                        </a:solidFill>
                        <a:latin typeface="游ゴシック"/>
                        <a:ea typeface="游ゴシック"/>
                      </a:endParaRPr>
                    </a:p>
                  </a:txBody>
                  <a:tcPr anchor="ctr"/>
                </a:tc>
                <a:extLst>
                  <a:ext uri="{0D108BD9-81ED-4DB2-BD59-A6C34878D82A}">
                    <a16:rowId xmlns:a16="http://schemas.microsoft.com/office/drawing/2014/main" val="4258081278"/>
                  </a:ext>
                </a:extLst>
              </a:tr>
              <a:tr h="3140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b="1">
                          <a:solidFill>
                            <a:schemeClr val="tx1"/>
                          </a:solidFill>
                        </a:rPr>
                        <a:t>(3)</a:t>
                      </a:r>
                      <a:r>
                        <a:rPr kumimoji="1" lang="en-US" altLang="ja-JP" sz="1100" b="1">
                          <a:solidFill>
                            <a:schemeClr val="tx1"/>
                          </a:solidFill>
                        </a:rPr>
                        <a:t> </a:t>
                      </a:r>
                      <a:r>
                        <a:rPr kumimoji="1" lang="ja-JP" altLang="en-US" sz="1100" b="1">
                          <a:solidFill>
                            <a:schemeClr val="tx1"/>
                          </a:solidFill>
                        </a:rPr>
                        <a:t>撤去後の活用イメージ</a:t>
                      </a:r>
                      <a:endParaRPr kumimoji="1" lang="en-US" altLang="ja-JP" sz="1100" b="1">
                        <a:solidFill>
                          <a:schemeClr val="tx1"/>
                        </a:solidFill>
                      </a:endParaRPr>
                    </a:p>
                  </a:txBody>
                  <a:tcPr anchor="ctr"/>
                </a:tc>
                <a:tc>
                  <a:txBody>
                    <a:bodyPr/>
                    <a:lstStyle/>
                    <a:p>
                      <a:pPr marL="0" marR="0" lvl="0" indent="0" algn="l" rtl="0" eaLnBrk="1" fontAlgn="auto" latinLnBrk="0" hangingPunct="1">
                        <a:lnSpc>
                          <a:spcPct val="100000"/>
                        </a:lnSpc>
                        <a:spcBef>
                          <a:spcPts val="0"/>
                        </a:spcBef>
                        <a:spcAft>
                          <a:spcPts val="0"/>
                        </a:spcAft>
                        <a:buClrTx/>
                        <a:buSzTx/>
                        <a:buFontTx/>
                        <a:buNone/>
                      </a:pPr>
                      <a:r>
                        <a:rPr lang="ja-JP" altLang="en-US" sz="1100" b="0" i="0" u="none" strike="noStrike" noProof="0" dirty="0">
                          <a:solidFill>
                            <a:schemeClr val="tx1"/>
                          </a:solidFill>
                          <a:latin typeface="+mn-lt"/>
                          <a:ea typeface="游ゴシック"/>
                        </a:rPr>
                        <a:t>撤去後の</a:t>
                      </a:r>
                      <a:r>
                        <a:rPr lang="ja-JP" altLang="ja-JP" sz="1100" b="0" i="0" u="none" strike="noStrike" noProof="0" dirty="0">
                          <a:solidFill>
                            <a:schemeClr val="tx1"/>
                          </a:solidFill>
                          <a:latin typeface="+mn-lt"/>
                          <a:ea typeface="游ゴシック"/>
                        </a:rPr>
                        <a:t>内容（仕様）のわかる</a:t>
                      </a:r>
                      <a:r>
                        <a:rPr lang="ja-JP" altLang="en-US" sz="1100" b="0" i="0" u="none" strike="noStrike" noProof="0" dirty="0">
                          <a:solidFill>
                            <a:schemeClr val="tx1"/>
                          </a:solidFill>
                          <a:latin typeface="+mn-lt"/>
                          <a:ea typeface="游ゴシック"/>
                        </a:rPr>
                        <a:t>概要資料（写真コラージュや平面プランなど素材・配置がわかる資料をご提出ください）</a:t>
                      </a:r>
                      <a:endParaRPr lang="ja-JP" altLang="ja-JP" sz="1100" b="0" i="0" u="none" strike="noStrike" noProof="0" dirty="0">
                        <a:solidFill>
                          <a:schemeClr val="tx1"/>
                        </a:solidFill>
                        <a:latin typeface="+mn-lt"/>
                        <a:ea typeface="游ゴシック"/>
                      </a:endParaRPr>
                    </a:p>
                  </a:txBody>
                  <a:tcPr anchor="ctr"/>
                </a:tc>
                <a:extLst>
                  <a:ext uri="{0D108BD9-81ED-4DB2-BD59-A6C34878D82A}">
                    <a16:rowId xmlns:a16="http://schemas.microsoft.com/office/drawing/2014/main" val="141073171"/>
                  </a:ext>
                </a:extLst>
              </a:tr>
            </a:tbl>
          </a:graphicData>
        </a:graphic>
      </p:graphicFrame>
      <p:sp>
        <p:nvSpPr>
          <p:cNvPr id="14" name="テキスト ボックス 13">
            <a:extLst>
              <a:ext uri="{FF2B5EF4-FFF2-40B4-BE49-F238E27FC236}">
                <a16:creationId xmlns:a16="http://schemas.microsoft.com/office/drawing/2014/main" id="{22A73FCA-5338-42D6-9A9D-8898EBC514A1}"/>
              </a:ext>
            </a:extLst>
          </p:cNvPr>
          <p:cNvSpPr txBox="1"/>
          <p:nvPr/>
        </p:nvSpPr>
        <p:spPr>
          <a:xfrm>
            <a:off x="1543524" y="74392"/>
            <a:ext cx="9983754" cy="338554"/>
          </a:xfrm>
          <a:prstGeom prst="rect">
            <a:avLst/>
          </a:prstGeom>
          <a:noFill/>
        </p:spPr>
        <p:txBody>
          <a:bodyPr wrap="square" rtlCol="0">
            <a:spAutoFit/>
          </a:bodyPr>
          <a:lstStyle/>
          <a:p>
            <a:r>
              <a:rPr kumimoji="1" lang="ja-JP" altLang="en-US" sz="1600" b="1"/>
              <a:t>様式２に添付いただく書類（改修内容がわかる資料）</a:t>
            </a:r>
          </a:p>
        </p:txBody>
      </p:sp>
      <p:sp>
        <p:nvSpPr>
          <p:cNvPr id="17" name="テキスト ボックス 16">
            <a:extLst>
              <a:ext uri="{FF2B5EF4-FFF2-40B4-BE49-F238E27FC236}">
                <a16:creationId xmlns:a16="http://schemas.microsoft.com/office/drawing/2014/main" id="{7F621A9E-EEEE-4936-AF17-9018600AAB39}"/>
              </a:ext>
            </a:extLst>
          </p:cNvPr>
          <p:cNvSpPr txBox="1"/>
          <p:nvPr/>
        </p:nvSpPr>
        <p:spPr>
          <a:xfrm>
            <a:off x="102951" y="93331"/>
            <a:ext cx="1380614" cy="261610"/>
          </a:xfrm>
          <a:prstGeom prst="rect">
            <a:avLst/>
          </a:prstGeom>
          <a:solidFill>
            <a:schemeClr val="tx1"/>
          </a:solidFill>
        </p:spPr>
        <p:txBody>
          <a:bodyPr wrap="square" anchor="ctr">
            <a:spAutoFit/>
          </a:bodyPr>
          <a:lstStyle/>
          <a:p>
            <a:pPr algn="ctr"/>
            <a:r>
              <a:rPr kumimoji="1" lang="ja-JP" altLang="en-US" sz="1100" b="1">
                <a:solidFill>
                  <a:schemeClr val="bg1"/>
                </a:solidFill>
              </a:rPr>
              <a:t>補助事業③</a:t>
            </a:r>
            <a:endParaRPr lang="ja-JP" altLang="en-US" sz="1100" b="1">
              <a:solidFill>
                <a:schemeClr val="bg1"/>
              </a:solidFill>
            </a:endParaRPr>
          </a:p>
        </p:txBody>
      </p:sp>
      <p:sp>
        <p:nvSpPr>
          <p:cNvPr id="22" name="スライド番号プレースホルダー 7">
            <a:extLst>
              <a:ext uri="{FF2B5EF4-FFF2-40B4-BE49-F238E27FC236}">
                <a16:creationId xmlns:a16="http://schemas.microsoft.com/office/drawing/2014/main" id="{86CAC8B4-DC64-41EF-9C14-40604B3DFAD8}"/>
              </a:ext>
            </a:extLst>
          </p:cNvPr>
          <p:cNvSpPr>
            <a:spLocks noGrp="1"/>
          </p:cNvSpPr>
          <p:nvPr>
            <p:ph type="sldNum" sz="quarter" idx="12"/>
          </p:nvPr>
        </p:nvSpPr>
        <p:spPr>
          <a:xfrm>
            <a:off x="9434134" y="6499814"/>
            <a:ext cx="2743200" cy="365125"/>
          </a:xfrm>
        </p:spPr>
        <p:txBody>
          <a:bodyPr/>
          <a:lstStyle/>
          <a:p>
            <a:fld id="{C5AC1AD1-A8B6-4D57-BE0D-60C877BA181D}" type="slidenum">
              <a:rPr kumimoji="1" lang="ja-JP" altLang="en-US" smtClean="0"/>
              <a:t>5</a:t>
            </a:fld>
            <a:endParaRPr kumimoji="1" lang="ja-JP" altLang="en-US"/>
          </a:p>
        </p:txBody>
      </p:sp>
    </p:spTree>
    <p:extLst>
      <p:ext uri="{BB962C8B-B14F-4D97-AF65-F5344CB8AC3E}">
        <p14:creationId xmlns:p14="http://schemas.microsoft.com/office/powerpoint/2010/main" val="1318088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EE98E6B-0985-438B-8AA6-C52DB5795FF0}"/>
              </a:ext>
            </a:extLst>
          </p:cNvPr>
          <p:cNvSpPr txBox="1"/>
          <p:nvPr/>
        </p:nvSpPr>
        <p:spPr>
          <a:xfrm>
            <a:off x="121040" y="94379"/>
            <a:ext cx="11887457" cy="338554"/>
          </a:xfrm>
          <a:prstGeom prst="rect">
            <a:avLst/>
          </a:prstGeom>
          <a:noFill/>
        </p:spPr>
        <p:txBody>
          <a:bodyPr wrap="square" rtlCol="0">
            <a:spAutoFit/>
          </a:bodyPr>
          <a:lstStyle/>
          <a:p>
            <a:r>
              <a:rPr kumimoji="1" lang="ja-JP" altLang="en-US" sz="1600" b="1"/>
              <a:t>個別事業計画（交通関係事業）</a:t>
            </a:r>
          </a:p>
        </p:txBody>
      </p:sp>
      <p:cxnSp>
        <p:nvCxnSpPr>
          <p:cNvPr id="3" name="直線コネクタ 2">
            <a:extLst>
              <a:ext uri="{FF2B5EF4-FFF2-40B4-BE49-F238E27FC236}">
                <a16:creationId xmlns:a16="http://schemas.microsoft.com/office/drawing/2014/main" id="{4CFFF070-528E-4D91-8F17-C3DC89D9D6B1}"/>
              </a:ext>
            </a:extLst>
          </p:cNvPr>
          <p:cNvCxnSpPr/>
          <p:nvPr/>
        </p:nvCxnSpPr>
        <p:spPr>
          <a:xfrm>
            <a:off x="9334" y="418141"/>
            <a:ext cx="12168000" cy="0"/>
          </a:xfrm>
          <a:prstGeom prst="line">
            <a:avLst/>
          </a:prstGeom>
          <a:ln w="19050"/>
        </p:spPr>
        <p:style>
          <a:lnRef idx="1">
            <a:schemeClr val="dk1"/>
          </a:lnRef>
          <a:fillRef idx="0">
            <a:schemeClr val="dk1"/>
          </a:fillRef>
          <a:effectRef idx="0">
            <a:schemeClr val="dk1"/>
          </a:effectRef>
          <a:fontRef idx="minor">
            <a:schemeClr val="tx1"/>
          </a:fontRef>
        </p:style>
      </p:cxnSp>
      <p:graphicFrame>
        <p:nvGraphicFramePr>
          <p:cNvPr id="4" name="表 4">
            <a:extLst>
              <a:ext uri="{FF2B5EF4-FFF2-40B4-BE49-F238E27FC236}">
                <a16:creationId xmlns:a16="http://schemas.microsoft.com/office/drawing/2014/main" id="{C3E200C8-DEA5-4D3C-9E16-78BB0A49CCC2}"/>
              </a:ext>
            </a:extLst>
          </p:cNvPr>
          <p:cNvGraphicFramePr>
            <a:graphicFrameLocks noGrp="1"/>
          </p:cNvGraphicFramePr>
          <p:nvPr>
            <p:extLst>
              <p:ext uri="{D42A27DB-BD31-4B8C-83A1-F6EECF244321}">
                <p14:modId xmlns:p14="http://schemas.microsoft.com/office/powerpoint/2010/main" val="1375585310"/>
              </p:ext>
            </p:extLst>
          </p:nvPr>
        </p:nvGraphicFramePr>
        <p:xfrm>
          <a:off x="120414" y="537994"/>
          <a:ext cx="9495606" cy="5895565"/>
        </p:xfrm>
        <a:graphic>
          <a:graphicData uri="http://schemas.openxmlformats.org/drawingml/2006/table">
            <a:tbl>
              <a:tblPr firstRow="1" bandRow="1">
                <a:tableStyleId>{C083E6E3-FA7D-4D7B-A595-EF9225AFEA82}</a:tableStyleId>
              </a:tblPr>
              <a:tblGrid>
                <a:gridCol w="221942">
                  <a:extLst>
                    <a:ext uri="{9D8B030D-6E8A-4147-A177-3AD203B41FA5}">
                      <a16:colId xmlns:a16="http://schemas.microsoft.com/office/drawing/2014/main" val="2410514859"/>
                    </a:ext>
                  </a:extLst>
                </a:gridCol>
                <a:gridCol w="2060065">
                  <a:extLst>
                    <a:ext uri="{9D8B030D-6E8A-4147-A177-3AD203B41FA5}">
                      <a16:colId xmlns:a16="http://schemas.microsoft.com/office/drawing/2014/main" val="1604511688"/>
                    </a:ext>
                  </a:extLst>
                </a:gridCol>
                <a:gridCol w="7213599">
                  <a:extLst>
                    <a:ext uri="{9D8B030D-6E8A-4147-A177-3AD203B41FA5}">
                      <a16:colId xmlns:a16="http://schemas.microsoft.com/office/drawing/2014/main" val="3453622333"/>
                    </a:ext>
                  </a:extLst>
                </a:gridCol>
              </a:tblGrid>
              <a:tr h="280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solidFill>
                          <a:schemeClr val="tx1"/>
                        </a:solidFill>
                      </a:endParaRPr>
                    </a:p>
                  </a:txBody>
                  <a:tcPr anchor="ctr">
                    <a:lnL w="6350" cap="flat" cmpd="sng" algn="ctr">
                      <a:solidFill>
                        <a:schemeClr val="tx1">
                          <a:lumMod val="40000"/>
                          <a:lumOff val="60000"/>
                        </a:schemeClr>
                      </a:solidFill>
                      <a:prstDash val="solid"/>
                      <a:round/>
                      <a:headEnd type="none" w="med" len="med"/>
                      <a:tailEnd type="none" w="med" len="med"/>
                    </a:ln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a:solidFill>
                            <a:schemeClr val="tx1"/>
                          </a:solidFill>
                        </a:rPr>
                        <a:t>交通関係事業の個別事業計画　</a:t>
                      </a:r>
                      <a:endParaRPr kumimoji="1" lang="en-US" altLang="ja-JP" sz="1200" b="1">
                        <a:solidFill>
                          <a:schemeClr val="tx1"/>
                        </a:solidFill>
                      </a:endParaRPr>
                    </a:p>
                  </a:txBody>
                  <a:tcPr anchor="ctr"/>
                </a:tc>
                <a:tc hMerge="1">
                  <a:txBody>
                    <a:bodyPr/>
                    <a:lstStyle/>
                    <a:p>
                      <a:pPr algn="ctr"/>
                      <a:endParaRPr kumimoji="1" lang="ja-JP" altLang="en-US" sz="1200"/>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4068976465"/>
                  </a:ext>
                </a:extLst>
              </a:tr>
              <a:tr h="410055">
                <a:tc>
                  <a:txBody>
                    <a:bodyPr/>
                    <a:lstStyle/>
                    <a:p>
                      <a:pPr algn="ctr"/>
                      <a:r>
                        <a:rPr kumimoji="1" lang="en-US" altLang="ja-JP" sz="1100">
                          <a:solidFill>
                            <a:schemeClr val="tx1"/>
                          </a:solidFill>
                        </a:rPr>
                        <a:t>1</a:t>
                      </a:r>
                      <a:endParaRPr kumimoji="1" lang="ja-JP" altLang="en-US" sz="1100">
                        <a:solidFill>
                          <a:schemeClr val="tx1"/>
                        </a:solidFill>
                      </a:endParaRPr>
                    </a:p>
                  </a:txBody>
                  <a:tcPr anchor="ctr">
                    <a:lnL w="6350" cap="flat" cmpd="sng" algn="ctr">
                      <a:solidFill>
                        <a:schemeClr val="tx1">
                          <a:lumMod val="40000"/>
                          <a:lumOff val="6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tcPr>
                </a:tc>
                <a:tc>
                  <a:txBody>
                    <a:bodyPr/>
                    <a:lstStyle/>
                    <a:p>
                      <a:pPr algn="l"/>
                      <a:r>
                        <a:rPr kumimoji="1" lang="ja-JP" altLang="en-US" sz="1100">
                          <a:solidFill>
                            <a:schemeClr val="tx1"/>
                          </a:solidFill>
                        </a:rPr>
                        <a:t>補助対象メニュー</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tcPr>
                </a:tc>
                <a:tc>
                  <a:txBody>
                    <a:bodyPr/>
                    <a:lstStyle/>
                    <a:p>
                      <a:pPr algn="l"/>
                      <a:endParaRPr kumimoji="1" lang="ja-JP" altLang="en-US" sz="1100">
                        <a:solidFill>
                          <a:schemeClr val="tx1"/>
                        </a:solidFill>
                      </a:endParaRPr>
                    </a:p>
                  </a:txBody>
                  <a:tcPr anchor="ctr">
                    <a:lnL w="6350" cap="flat" cmpd="sng" algn="ctr">
                      <a:solidFill>
                        <a:schemeClr val="tx1">
                          <a:lumMod val="50000"/>
                          <a:lumOff val="50000"/>
                        </a:schemeClr>
                      </a:solidFill>
                      <a:prstDash val="solid"/>
                      <a:round/>
                      <a:headEnd type="none" w="med" len="med"/>
                      <a:tailEnd type="none" w="med" len="med"/>
                    </a:lnL>
                  </a:tcPr>
                </a:tc>
                <a:extLst>
                  <a:ext uri="{0D108BD9-81ED-4DB2-BD59-A6C34878D82A}">
                    <a16:rowId xmlns:a16="http://schemas.microsoft.com/office/drawing/2014/main" val="1165225990"/>
                  </a:ext>
                </a:extLst>
              </a:tr>
              <a:tr h="607493">
                <a:tc>
                  <a:txBody>
                    <a:bodyPr/>
                    <a:lstStyle/>
                    <a:p>
                      <a:pPr algn="ctr"/>
                      <a:r>
                        <a:rPr kumimoji="1" lang="en-US" altLang="ja-JP" sz="1100">
                          <a:solidFill>
                            <a:schemeClr val="tx1"/>
                          </a:solidFill>
                        </a:rPr>
                        <a:t>2</a:t>
                      </a:r>
                      <a:endParaRPr kumimoji="1" lang="ja-JP" altLang="en-US" sz="1100">
                        <a:solidFill>
                          <a:schemeClr val="tx1"/>
                        </a:solidFill>
                      </a:endParaRPr>
                    </a:p>
                  </a:txBody>
                  <a:tcPr anchor="ctr">
                    <a:lnL w="6350" cap="flat" cmpd="sng" algn="ctr">
                      <a:solidFill>
                        <a:schemeClr val="tx1">
                          <a:lumMod val="40000"/>
                          <a:lumOff val="6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tcPr>
                </a:tc>
                <a:tc>
                  <a:txBody>
                    <a:bodyPr/>
                    <a:lstStyle/>
                    <a:p>
                      <a:pPr algn="l"/>
                      <a:r>
                        <a:rPr kumimoji="1" lang="ja-JP" altLang="en-US" sz="1100">
                          <a:solidFill>
                            <a:schemeClr val="tx1"/>
                          </a:solidFill>
                        </a:rPr>
                        <a:t>地域計画における当該事業の位置づけ（目的、必要性）</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tcPr>
                </a:tc>
                <a:tc>
                  <a:txBody>
                    <a:bodyPr/>
                    <a:lstStyle/>
                    <a:p>
                      <a:pPr algn="l"/>
                      <a:endParaRPr kumimoji="1" lang="ja-JP" altLang="en-US" sz="1100">
                        <a:solidFill>
                          <a:schemeClr val="tx1"/>
                        </a:solidFill>
                      </a:endParaRPr>
                    </a:p>
                  </a:txBody>
                  <a:tcPr anchor="ctr">
                    <a:lnL w="6350" cap="flat" cmpd="sng" algn="ctr">
                      <a:solidFill>
                        <a:schemeClr val="tx1">
                          <a:lumMod val="50000"/>
                          <a:lumOff val="50000"/>
                        </a:schemeClr>
                      </a:solidFill>
                      <a:prstDash val="solid"/>
                      <a:round/>
                      <a:headEnd type="none" w="med" len="med"/>
                      <a:tailEnd type="none" w="med" len="med"/>
                    </a:lnL>
                  </a:tcPr>
                </a:tc>
                <a:extLst>
                  <a:ext uri="{0D108BD9-81ED-4DB2-BD59-A6C34878D82A}">
                    <a16:rowId xmlns:a16="http://schemas.microsoft.com/office/drawing/2014/main" val="4170858383"/>
                  </a:ext>
                </a:extLst>
              </a:tr>
              <a:tr h="1230071">
                <a:tc>
                  <a:txBody>
                    <a:bodyPr/>
                    <a:lstStyle/>
                    <a:p>
                      <a:pPr algn="ctr"/>
                      <a:r>
                        <a:rPr kumimoji="1" lang="en-US" altLang="ja-JP" sz="1100">
                          <a:solidFill>
                            <a:schemeClr val="tx1"/>
                          </a:solidFill>
                        </a:rPr>
                        <a:t>3</a:t>
                      </a:r>
                      <a:endParaRPr kumimoji="1" lang="ja-JP" altLang="en-US" sz="1100">
                        <a:solidFill>
                          <a:schemeClr val="tx1"/>
                        </a:solidFill>
                      </a:endParaRPr>
                    </a:p>
                  </a:txBody>
                  <a:tcPr anchor="ctr">
                    <a:lnL w="6350" cap="flat" cmpd="sng" algn="ctr">
                      <a:solidFill>
                        <a:schemeClr val="tx1">
                          <a:lumMod val="40000"/>
                          <a:lumOff val="6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B>
                      <a:no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rPr>
                        <a:t>当該事業の概要（交通手段、事業主体・運行事業者、運行内容等）</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B>
                      <a:noFill/>
                    </a:lnB>
                  </a:tcPr>
                </a:tc>
                <a:tc>
                  <a:txBody>
                    <a:bodyPr/>
                    <a:lstStyle/>
                    <a:p>
                      <a:pPr algn="l"/>
                      <a:endParaRPr kumimoji="1" lang="ja-JP" altLang="en-US" sz="1100">
                        <a:solidFill>
                          <a:schemeClr val="tx1"/>
                        </a:solidFill>
                      </a:endParaRPr>
                    </a:p>
                  </a:txBody>
                  <a:tcPr anchor="ctr">
                    <a:lnL w="6350" cap="flat" cmpd="sng" algn="ctr">
                      <a:solidFill>
                        <a:schemeClr val="tx1">
                          <a:lumMod val="50000"/>
                          <a:lumOff val="50000"/>
                        </a:schemeClr>
                      </a:solidFill>
                      <a:prstDash val="solid"/>
                      <a:round/>
                      <a:headEnd type="none" w="med" len="med"/>
                      <a:tailEnd type="none" w="med" len="med"/>
                    </a:lnL>
                  </a:tcPr>
                </a:tc>
                <a:extLst>
                  <a:ext uri="{0D108BD9-81ED-4DB2-BD59-A6C34878D82A}">
                    <a16:rowId xmlns:a16="http://schemas.microsoft.com/office/drawing/2014/main" val="1053738171"/>
                  </a:ext>
                </a:extLst>
              </a:tr>
              <a:tr h="511707">
                <a:tc>
                  <a:txBody>
                    <a:bodyPr/>
                    <a:lstStyle/>
                    <a:p>
                      <a:pPr algn="ctr"/>
                      <a:r>
                        <a:rPr kumimoji="1" lang="en-US" altLang="ja-JP" sz="1100">
                          <a:solidFill>
                            <a:schemeClr val="tx1"/>
                          </a:solidFill>
                        </a:rPr>
                        <a:t>4</a:t>
                      </a:r>
                      <a:endParaRPr kumimoji="1" lang="ja-JP" altLang="en-US" sz="1100">
                        <a:solidFill>
                          <a:schemeClr val="tx1"/>
                        </a:solidFill>
                      </a:endParaRPr>
                    </a:p>
                  </a:txBody>
                  <a:tcPr anchor="ctr">
                    <a:lnL w="6350" cap="flat" cmpd="sng" algn="ctr">
                      <a:solidFill>
                        <a:schemeClr val="tx1">
                          <a:lumMod val="40000"/>
                          <a:lumOff val="6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a:noFill/>
                    </a:lnT>
                    <a:lnB>
                      <a:no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自治体との調整状況</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a:noFill/>
                    </a:lnT>
                    <a:lnB>
                      <a:noFill/>
                    </a:lnB>
                  </a:tcPr>
                </a:tc>
                <a:tc>
                  <a:txBody>
                    <a:bodyPr/>
                    <a:lstStyle/>
                    <a:p>
                      <a:pPr algn="l"/>
                      <a:endParaRPr kumimoji="1" lang="ja-JP" altLang="en-US" sz="1100">
                        <a:solidFill>
                          <a:schemeClr val="tx1"/>
                        </a:solidFill>
                      </a:endParaRPr>
                    </a:p>
                  </a:txBody>
                  <a:tcPr anchor="ctr">
                    <a:lnL w="6350" cap="flat" cmpd="sng" algn="ctr">
                      <a:solidFill>
                        <a:schemeClr val="tx1">
                          <a:lumMod val="50000"/>
                          <a:lumOff val="50000"/>
                        </a:schemeClr>
                      </a:solidFill>
                      <a:prstDash val="solid"/>
                      <a:round/>
                      <a:headEnd type="none" w="med" len="med"/>
                      <a:tailEnd type="none" w="med" len="med"/>
                    </a:lnL>
                  </a:tcPr>
                </a:tc>
                <a:extLst>
                  <a:ext uri="{0D108BD9-81ED-4DB2-BD59-A6C34878D82A}">
                    <a16:rowId xmlns:a16="http://schemas.microsoft.com/office/drawing/2014/main" val="1625668070"/>
                  </a:ext>
                </a:extLst>
              </a:tr>
              <a:tr h="950181">
                <a:tc>
                  <a:txBody>
                    <a:bodyPr/>
                    <a:lstStyle/>
                    <a:p>
                      <a:pPr algn="ctr"/>
                      <a:r>
                        <a:rPr kumimoji="1" lang="en-US" altLang="ja-JP" sz="1100">
                          <a:solidFill>
                            <a:schemeClr val="tx1"/>
                          </a:solidFill>
                        </a:rPr>
                        <a:t>5</a:t>
                      </a:r>
                      <a:endParaRPr kumimoji="1" lang="ja-JP" altLang="en-US" sz="1100">
                        <a:solidFill>
                          <a:schemeClr val="tx1"/>
                        </a:solidFill>
                      </a:endParaRPr>
                    </a:p>
                  </a:txBody>
                  <a:tcPr anchor="ctr">
                    <a:lnL w="6350" cap="flat" cmpd="sng" algn="ctr">
                      <a:solidFill>
                        <a:schemeClr val="tx1">
                          <a:lumMod val="40000"/>
                          <a:lumOff val="6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rPr>
                        <a:t>当該事業の法的位置付け（旅客自動車運送事業、鉄軌道事業、海上運送事業（旅客船事業）及びバスターミナル事業）</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solidFill>
                          <a:schemeClr val="tx1"/>
                        </a:solidFill>
                      </a:endParaRPr>
                    </a:p>
                  </a:txBody>
                  <a:tcPr anchor="ctr">
                    <a:lnL w="6350" cap="flat" cmpd="sng" algn="ctr">
                      <a:solidFill>
                        <a:schemeClr val="tx1">
                          <a:lumMod val="40000"/>
                          <a:lumOff val="60000"/>
                        </a:schemeClr>
                      </a:solidFill>
                      <a:prstDash val="solid"/>
                      <a:round/>
                      <a:headEnd type="none" w="med" len="med"/>
                      <a:tailEnd type="none" w="med" len="med"/>
                    </a:lnL>
                  </a:tcPr>
                </a:tc>
                <a:extLst>
                  <a:ext uri="{0D108BD9-81ED-4DB2-BD59-A6C34878D82A}">
                    <a16:rowId xmlns:a16="http://schemas.microsoft.com/office/drawing/2014/main" val="63886104"/>
                  </a:ext>
                </a:extLst>
              </a:tr>
              <a:tr h="493523">
                <a:tc>
                  <a:txBody>
                    <a:bodyPr/>
                    <a:lstStyle/>
                    <a:p>
                      <a:pPr algn="ctr"/>
                      <a:r>
                        <a:rPr kumimoji="1" lang="en-US" altLang="ja-JP" sz="1100">
                          <a:solidFill>
                            <a:schemeClr val="tx1"/>
                          </a:solidFill>
                        </a:rPr>
                        <a:t>6</a:t>
                      </a:r>
                      <a:endParaRPr kumimoji="1" lang="ja-JP" altLang="en-US" sz="1100">
                        <a:solidFill>
                          <a:schemeClr val="tx1"/>
                        </a:solidFill>
                      </a:endParaRPr>
                    </a:p>
                  </a:txBody>
                  <a:tcPr anchor="ctr">
                    <a:lnL w="6350" cap="flat" cmpd="sng" algn="ctr">
                      <a:solidFill>
                        <a:schemeClr val="tx1">
                          <a:lumMod val="40000"/>
                          <a:lumOff val="6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90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a:r>
                        <a:rPr kumimoji="1" lang="ja-JP" altLang="en-US" sz="1100">
                          <a:solidFill>
                            <a:schemeClr val="tx1"/>
                          </a:solidFill>
                        </a:rPr>
                        <a:t>関係機関（事業主体、運行事業者、道路管理者、交通管理者）との協議状況</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tx1">
                          <a:lumMod val="40000"/>
                          <a:lumOff val="60000"/>
                        </a:schemeClr>
                      </a:solidFill>
                      <a:prstDash val="solid"/>
                      <a:round/>
                      <a:headEnd type="none" w="med" len="med"/>
                      <a:tailEnd type="none" w="med" len="med"/>
                    </a:lnR>
                    <a:lnT w="190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a:endParaRPr kumimoji="1" lang="ja-JP" altLang="en-US" sz="1100">
                        <a:solidFill>
                          <a:schemeClr val="tx1"/>
                        </a:solidFill>
                      </a:endParaRPr>
                    </a:p>
                  </a:txBody>
                  <a:tcPr anchor="ctr">
                    <a:lnL w="6350" cap="flat" cmpd="sng" algn="ctr">
                      <a:solidFill>
                        <a:schemeClr val="tx1">
                          <a:lumMod val="40000"/>
                          <a:lumOff val="60000"/>
                        </a:schemeClr>
                      </a:solidFill>
                      <a:prstDash val="solid"/>
                      <a:round/>
                      <a:headEnd type="none" w="med" len="med"/>
                      <a:tailEnd type="none" w="med" len="med"/>
                    </a:lnL>
                  </a:tcPr>
                </a:tc>
                <a:extLst>
                  <a:ext uri="{0D108BD9-81ED-4DB2-BD59-A6C34878D82A}">
                    <a16:rowId xmlns:a16="http://schemas.microsoft.com/office/drawing/2014/main" val="2337968506"/>
                  </a:ext>
                </a:extLst>
              </a:tr>
              <a:tr h="580725">
                <a:tc>
                  <a:txBody>
                    <a:bodyPr/>
                    <a:lstStyle/>
                    <a:p>
                      <a:pPr algn="ctr"/>
                      <a:r>
                        <a:rPr kumimoji="1" lang="en-US" altLang="ja-JP" sz="1100">
                          <a:solidFill>
                            <a:schemeClr val="tx1"/>
                          </a:solidFill>
                        </a:rPr>
                        <a:t>7</a:t>
                      </a:r>
                      <a:endParaRPr kumimoji="1" lang="ja-JP" altLang="en-US" sz="1100">
                        <a:solidFill>
                          <a:schemeClr val="tx1"/>
                        </a:solidFill>
                      </a:endParaRPr>
                    </a:p>
                  </a:txBody>
                  <a:tcPr anchor="ctr">
                    <a:lnL w="6350" cap="flat" cmpd="sng" algn="ctr">
                      <a:solidFill>
                        <a:schemeClr val="tx1">
                          <a:lumMod val="40000"/>
                          <a:lumOff val="6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rPr>
                        <a:t>所管官庁（運輸局、運輸支局等）との協議状況</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tx1">
                          <a:lumMod val="40000"/>
                          <a:lumOff val="60000"/>
                        </a:schemeClr>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a:endParaRPr kumimoji="1" lang="ja-JP" altLang="en-US" sz="1100">
                        <a:solidFill>
                          <a:schemeClr val="tx1"/>
                        </a:solidFill>
                      </a:endParaRPr>
                    </a:p>
                  </a:txBody>
                  <a:tcPr anchor="ctr">
                    <a:lnL w="6350" cap="flat" cmpd="sng" algn="ctr">
                      <a:solidFill>
                        <a:schemeClr val="tx1">
                          <a:lumMod val="40000"/>
                          <a:lumOff val="60000"/>
                        </a:schemeClr>
                      </a:solidFill>
                      <a:prstDash val="solid"/>
                      <a:round/>
                      <a:headEnd type="none" w="med" len="med"/>
                      <a:tailEnd type="none" w="med" len="med"/>
                    </a:lnL>
                  </a:tcPr>
                </a:tc>
                <a:extLst>
                  <a:ext uri="{0D108BD9-81ED-4DB2-BD59-A6C34878D82A}">
                    <a16:rowId xmlns:a16="http://schemas.microsoft.com/office/drawing/2014/main" val="1666839420"/>
                  </a:ext>
                </a:extLst>
              </a:tr>
              <a:tr h="409356">
                <a:tc>
                  <a:txBody>
                    <a:bodyPr/>
                    <a:lstStyle/>
                    <a:p>
                      <a:pPr algn="ctr"/>
                      <a:r>
                        <a:rPr kumimoji="1" lang="en-US" altLang="ja-JP" sz="1100"/>
                        <a:t>8</a:t>
                      </a:r>
                      <a:endParaRPr kumimoji="1" lang="ja-JP" altLang="en-US" sz="1100"/>
                    </a:p>
                  </a:txBody>
                  <a:tcPr anchor="ctr">
                    <a:lnL w="6350" cap="flat" cmpd="sng" algn="ctr">
                      <a:solidFill>
                        <a:schemeClr val="tx1">
                          <a:lumMod val="40000"/>
                          <a:lumOff val="6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a:t>予定事業費（千円）</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tx1">
                          <a:lumMod val="40000"/>
                          <a:lumOff val="60000"/>
                        </a:schemeClr>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p>
                  </a:txBody>
                  <a:tcPr anchor="ctr">
                    <a:lnL w="6350" cap="flat" cmpd="sng" algn="ctr">
                      <a:solidFill>
                        <a:schemeClr val="tx1">
                          <a:lumMod val="40000"/>
                          <a:lumOff val="60000"/>
                        </a:schemeClr>
                      </a:solidFill>
                      <a:prstDash val="solid"/>
                      <a:round/>
                      <a:headEnd type="none" w="med" len="med"/>
                      <a:tailEnd type="none" w="med" len="med"/>
                    </a:lnL>
                  </a:tcPr>
                </a:tc>
                <a:extLst>
                  <a:ext uri="{0D108BD9-81ED-4DB2-BD59-A6C34878D82A}">
                    <a16:rowId xmlns:a16="http://schemas.microsoft.com/office/drawing/2014/main" val="295996042"/>
                  </a:ext>
                </a:extLst>
              </a:tr>
              <a:tr h="321236">
                <a:tc>
                  <a:txBody>
                    <a:bodyPr/>
                    <a:lstStyle/>
                    <a:p>
                      <a:pPr algn="ctr"/>
                      <a:r>
                        <a:rPr kumimoji="1" lang="en-US" altLang="ja-JP" sz="1100"/>
                        <a:t>9</a:t>
                      </a:r>
                      <a:endParaRPr kumimoji="1" lang="ja-JP" altLang="en-US" sz="1100"/>
                    </a:p>
                  </a:txBody>
                  <a:tcPr anchor="ctr">
                    <a:lnL w="6350" cap="flat" cmpd="sng" algn="ctr">
                      <a:solidFill>
                        <a:schemeClr val="tx1">
                          <a:lumMod val="40000"/>
                          <a:lumOff val="6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a:t>補助要求額</a:t>
                      </a:r>
                      <a:r>
                        <a:rPr kumimoji="1" lang="ja-JP" altLang="en-US" sz="1100" b="0" i="0" u="none" strike="noStrike" kern="1200" cap="none" spc="0" normalizeH="0" baseline="0" noProof="0">
                          <a:ln>
                            <a:noFill/>
                          </a:ln>
                          <a:solidFill>
                            <a:prstClr val="black"/>
                          </a:solidFill>
                          <a:effectLst/>
                          <a:uLnTx/>
                          <a:uFillTx/>
                          <a:latin typeface="+mn-lt"/>
                          <a:ea typeface="+mn-ea"/>
                          <a:cs typeface="+mn-cs"/>
                        </a:rPr>
                        <a:t>（千円）</a:t>
                      </a:r>
                      <a:endParaRPr kumimoji="1" lang="ja-JP" altLang="en-US" sz="110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tx1">
                          <a:lumMod val="40000"/>
                          <a:lumOff val="60000"/>
                        </a:schemeClr>
                      </a:solidFill>
                      <a:prstDash val="solid"/>
                      <a:round/>
                      <a:headEnd type="none" w="med" len="med"/>
                      <a:tailEnd type="none" w="med" len="med"/>
                    </a:lnR>
                    <a:lnT>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dirty="0"/>
                    </a:p>
                  </a:txBody>
                  <a:tcPr anchor="ctr">
                    <a:lnL w="6350" cap="flat" cmpd="sng" algn="ctr">
                      <a:solidFill>
                        <a:schemeClr val="tx1">
                          <a:lumMod val="40000"/>
                          <a:lumOff val="60000"/>
                        </a:schemeClr>
                      </a:solidFill>
                      <a:prstDash val="solid"/>
                      <a:round/>
                      <a:headEnd type="none" w="med" len="med"/>
                      <a:tailEnd type="none" w="med" len="med"/>
                    </a:lnL>
                  </a:tcPr>
                </a:tc>
                <a:extLst>
                  <a:ext uri="{0D108BD9-81ED-4DB2-BD59-A6C34878D82A}">
                    <a16:rowId xmlns:a16="http://schemas.microsoft.com/office/drawing/2014/main" val="3391403445"/>
                  </a:ext>
                </a:extLst>
              </a:tr>
            </a:tbl>
          </a:graphicData>
        </a:graphic>
      </p:graphicFrame>
      <p:sp>
        <p:nvSpPr>
          <p:cNvPr id="5" name="正方形/長方形 4">
            <a:extLst>
              <a:ext uri="{FF2B5EF4-FFF2-40B4-BE49-F238E27FC236}">
                <a16:creationId xmlns:a16="http://schemas.microsoft.com/office/drawing/2014/main" id="{D582AB8B-43BB-43D9-98AF-2E2BBA8D4AB4}"/>
              </a:ext>
            </a:extLst>
          </p:cNvPr>
          <p:cNvSpPr/>
          <p:nvPr/>
        </p:nvSpPr>
        <p:spPr>
          <a:xfrm>
            <a:off x="9696573" y="549603"/>
            <a:ext cx="2369547" cy="580674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rPr>
              <a:t>イメージ図</a:t>
            </a:r>
            <a:endParaRPr kumimoji="1" lang="en-US" altLang="ja-JP" sz="1200">
              <a:solidFill>
                <a:schemeClr val="tx1"/>
              </a:solidFill>
            </a:endParaRPr>
          </a:p>
          <a:p>
            <a:pPr algn="ctr"/>
            <a:r>
              <a:rPr kumimoji="1" lang="ja-JP" altLang="en-US" sz="1200">
                <a:solidFill>
                  <a:schemeClr val="tx1"/>
                </a:solidFill>
              </a:rPr>
              <a:t>（任意）</a:t>
            </a:r>
          </a:p>
        </p:txBody>
      </p:sp>
      <p:sp>
        <p:nvSpPr>
          <p:cNvPr id="8" name="スライド番号プレースホルダー 7">
            <a:extLst>
              <a:ext uri="{FF2B5EF4-FFF2-40B4-BE49-F238E27FC236}">
                <a16:creationId xmlns:a16="http://schemas.microsoft.com/office/drawing/2014/main" id="{BD85FC5A-C41D-4F63-AB77-287BB0803E75}"/>
              </a:ext>
            </a:extLst>
          </p:cNvPr>
          <p:cNvSpPr>
            <a:spLocks noGrp="1"/>
          </p:cNvSpPr>
          <p:nvPr>
            <p:ph type="sldNum" sz="quarter" idx="12"/>
          </p:nvPr>
        </p:nvSpPr>
        <p:spPr/>
        <p:txBody>
          <a:bodyPr/>
          <a:lstStyle/>
          <a:p>
            <a:fld id="{C5AC1AD1-A8B6-4D57-BE0D-60C877BA181D}" type="slidenum">
              <a:rPr kumimoji="1" lang="ja-JP" altLang="en-US" smtClean="0"/>
              <a:t>6</a:t>
            </a:fld>
            <a:endParaRPr kumimoji="1" lang="ja-JP" altLang="en-US"/>
          </a:p>
        </p:txBody>
      </p:sp>
      <p:sp>
        <p:nvSpPr>
          <p:cNvPr id="9" name="テキスト ボックス 8">
            <a:extLst>
              <a:ext uri="{FF2B5EF4-FFF2-40B4-BE49-F238E27FC236}">
                <a16:creationId xmlns:a16="http://schemas.microsoft.com/office/drawing/2014/main" id="{D9E2B7D5-B8BE-4F01-8687-471F5857C77D}"/>
              </a:ext>
            </a:extLst>
          </p:cNvPr>
          <p:cNvSpPr txBox="1"/>
          <p:nvPr/>
        </p:nvSpPr>
        <p:spPr>
          <a:xfrm>
            <a:off x="8092020" y="28487"/>
            <a:ext cx="3048000" cy="342914"/>
          </a:xfrm>
          <a:prstGeom prst="rect">
            <a:avLst/>
          </a:prstGeom>
          <a:noFill/>
        </p:spPr>
        <p:txBody>
          <a:bodyPr wrap="square">
            <a:spAutoFit/>
          </a:bodyPr>
          <a:lstStyle/>
          <a:p>
            <a:pPr algn="r">
              <a:lnSpc>
                <a:spcPct val="150000"/>
              </a:lnSpc>
            </a:pPr>
            <a:r>
              <a:rPr kumimoji="1" lang="ja-JP" altLang="en-US" sz="1200" b="1" dirty="0"/>
              <a:t>エリア：三重県鳥羽市</a:t>
            </a:r>
            <a:endParaRPr kumimoji="1" lang="en-US" altLang="ja-JP" sz="1200" b="1" dirty="0"/>
          </a:p>
        </p:txBody>
      </p:sp>
      <p:sp>
        <p:nvSpPr>
          <p:cNvPr id="6" name="吹き出し: 四角形 5">
            <a:extLst>
              <a:ext uri="{FF2B5EF4-FFF2-40B4-BE49-F238E27FC236}">
                <a16:creationId xmlns:a16="http://schemas.microsoft.com/office/drawing/2014/main" id="{8C55C2B7-402E-4070-A758-3473A6A53DAD}"/>
              </a:ext>
            </a:extLst>
          </p:cNvPr>
          <p:cNvSpPr/>
          <p:nvPr/>
        </p:nvSpPr>
        <p:spPr>
          <a:xfrm>
            <a:off x="2494626" y="4554245"/>
            <a:ext cx="2274140" cy="843379"/>
          </a:xfrm>
          <a:prstGeom prst="wedgeRectCallout">
            <a:avLst>
              <a:gd name="adj1" fmla="val -64790"/>
              <a:gd name="adj2" fmla="val -1710"/>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a:solidFill>
                  <a:schemeClr val="tx1"/>
                </a:solidFill>
              </a:rPr>
              <a:t>既往事業との競合の有無も含めて当該地域におけるその他交通事業者との調整や、運行ルートとなる路線の道路管理者、所轄署等の交通管理者との調整がとれているか</a:t>
            </a:r>
          </a:p>
        </p:txBody>
      </p:sp>
      <p:sp>
        <p:nvSpPr>
          <p:cNvPr id="10" name="テキスト ボックス 1">
            <a:extLst>
              <a:ext uri="{FF2B5EF4-FFF2-40B4-BE49-F238E27FC236}">
                <a16:creationId xmlns:a16="http://schemas.microsoft.com/office/drawing/2014/main" id="{32CC54B2-AC7C-40CD-BC1D-F7DF333FFE2C}"/>
              </a:ext>
            </a:extLst>
          </p:cNvPr>
          <p:cNvSpPr txBox="1"/>
          <p:nvPr/>
        </p:nvSpPr>
        <p:spPr>
          <a:xfrm>
            <a:off x="11349333" y="19563"/>
            <a:ext cx="794794" cy="360000"/>
          </a:xfrm>
          <a:prstGeom prst="rect">
            <a:avLst/>
          </a:prstGeom>
          <a:noFill/>
          <a:ln w="28575">
            <a:solidFill>
              <a:schemeClr val="tx1"/>
            </a:solid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050" b="1">
                <a:latin typeface="游ゴシック"/>
                <a:ea typeface="游ゴシック"/>
              </a:rPr>
              <a:t>様式２</a:t>
            </a:r>
            <a:endParaRPr lang="en-US" altLang="ja-JP" sz="1050" b="1">
              <a:latin typeface="游ゴシック"/>
              <a:ea typeface="游ゴシック"/>
            </a:endParaRPr>
          </a:p>
          <a:p>
            <a:pPr algn="ctr"/>
            <a:r>
              <a:rPr lang="ja-JP" altLang="en-US" sz="800" b="1">
                <a:latin typeface="游ゴシック"/>
                <a:ea typeface="游ゴシック"/>
              </a:rPr>
              <a:t>交通関係事業</a:t>
            </a:r>
            <a:endParaRPr lang="ja-JP" altLang="en-US" sz="1200" b="1">
              <a:latin typeface="游ゴシック"/>
              <a:ea typeface="游ゴシック"/>
            </a:endParaRPr>
          </a:p>
        </p:txBody>
      </p:sp>
    </p:spTree>
    <p:extLst>
      <p:ext uri="{BB962C8B-B14F-4D97-AF65-F5344CB8AC3E}">
        <p14:creationId xmlns:p14="http://schemas.microsoft.com/office/powerpoint/2010/main" val="1582671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EE98E6B-0985-438B-8AA6-C52DB5795FF0}"/>
              </a:ext>
            </a:extLst>
          </p:cNvPr>
          <p:cNvSpPr txBox="1"/>
          <p:nvPr/>
        </p:nvSpPr>
        <p:spPr>
          <a:xfrm>
            <a:off x="121040" y="94379"/>
            <a:ext cx="11887457" cy="338554"/>
          </a:xfrm>
          <a:prstGeom prst="rect">
            <a:avLst/>
          </a:prstGeom>
          <a:noFill/>
        </p:spPr>
        <p:txBody>
          <a:bodyPr wrap="square" rtlCol="0">
            <a:spAutoFit/>
          </a:bodyPr>
          <a:lstStyle/>
          <a:p>
            <a:r>
              <a:rPr kumimoji="1" lang="ja-JP" altLang="en-US" sz="1600" b="1"/>
              <a:t>個別事業計画（交通関係事業）</a:t>
            </a:r>
          </a:p>
        </p:txBody>
      </p:sp>
      <p:cxnSp>
        <p:nvCxnSpPr>
          <p:cNvPr id="3" name="直線コネクタ 2">
            <a:extLst>
              <a:ext uri="{FF2B5EF4-FFF2-40B4-BE49-F238E27FC236}">
                <a16:creationId xmlns:a16="http://schemas.microsoft.com/office/drawing/2014/main" id="{4CFFF070-528E-4D91-8F17-C3DC89D9D6B1}"/>
              </a:ext>
            </a:extLst>
          </p:cNvPr>
          <p:cNvCxnSpPr/>
          <p:nvPr/>
        </p:nvCxnSpPr>
        <p:spPr>
          <a:xfrm>
            <a:off x="9334" y="418141"/>
            <a:ext cx="12168000" cy="0"/>
          </a:xfrm>
          <a:prstGeom prst="line">
            <a:avLst/>
          </a:prstGeom>
          <a:ln w="19050"/>
        </p:spPr>
        <p:style>
          <a:lnRef idx="1">
            <a:schemeClr val="dk1"/>
          </a:lnRef>
          <a:fillRef idx="0">
            <a:schemeClr val="dk1"/>
          </a:fillRef>
          <a:effectRef idx="0">
            <a:schemeClr val="dk1"/>
          </a:effectRef>
          <a:fontRef idx="minor">
            <a:schemeClr val="tx1"/>
          </a:fontRef>
        </p:style>
      </p:cxnSp>
      <p:graphicFrame>
        <p:nvGraphicFramePr>
          <p:cNvPr id="4" name="表 4">
            <a:extLst>
              <a:ext uri="{FF2B5EF4-FFF2-40B4-BE49-F238E27FC236}">
                <a16:creationId xmlns:a16="http://schemas.microsoft.com/office/drawing/2014/main" id="{C3E200C8-DEA5-4D3C-9E16-78BB0A49CCC2}"/>
              </a:ext>
            </a:extLst>
          </p:cNvPr>
          <p:cNvGraphicFramePr>
            <a:graphicFrameLocks noGrp="1"/>
          </p:cNvGraphicFramePr>
          <p:nvPr/>
        </p:nvGraphicFramePr>
        <p:xfrm>
          <a:off x="125880" y="549604"/>
          <a:ext cx="11882617" cy="4992035"/>
        </p:xfrm>
        <a:graphic>
          <a:graphicData uri="http://schemas.openxmlformats.org/drawingml/2006/table">
            <a:tbl>
              <a:tblPr firstRow="1" bandRow="1">
                <a:tableStyleId>{C083E6E3-FA7D-4D7B-A595-EF9225AFEA82}</a:tableStyleId>
              </a:tblPr>
              <a:tblGrid>
                <a:gridCol w="437401">
                  <a:extLst>
                    <a:ext uri="{9D8B030D-6E8A-4147-A177-3AD203B41FA5}">
                      <a16:colId xmlns:a16="http://schemas.microsoft.com/office/drawing/2014/main" val="2410514859"/>
                    </a:ext>
                  </a:extLst>
                </a:gridCol>
                <a:gridCol w="2055632">
                  <a:extLst>
                    <a:ext uri="{9D8B030D-6E8A-4147-A177-3AD203B41FA5}">
                      <a16:colId xmlns:a16="http://schemas.microsoft.com/office/drawing/2014/main" val="1604511688"/>
                    </a:ext>
                  </a:extLst>
                </a:gridCol>
                <a:gridCol w="9389584">
                  <a:extLst>
                    <a:ext uri="{9D8B030D-6E8A-4147-A177-3AD203B41FA5}">
                      <a16:colId xmlns:a16="http://schemas.microsoft.com/office/drawing/2014/main" val="3453622333"/>
                    </a:ext>
                  </a:extLst>
                </a:gridCol>
              </a:tblGrid>
              <a:tr h="2450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solidFill>
                          <a:schemeClr val="tx1"/>
                        </a:solidFill>
                      </a:endParaRPr>
                    </a:p>
                  </a:txBody>
                  <a:tcPr anchor="ctr">
                    <a:lnL w="6350" cap="flat" cmpd="sng" algn="ctr">
                      <a:solidFill>
                        <a:schemeClr val="tx1">
                          <a:lumMod val="40000"/>
                          <a:lumOff val="60000"/>
                        </a:schemeClr>
                      </a:solidFill>
                      <a:prstDash val="solid"/>
                      <a:round/>
                      <a:headEnd type="none" w="med" len="med"/>
                      <a:tailEnd type="none" w="med" len="med"/>
                    </a:ln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a:solidFill>
                            <a:schemeClr val="tx1"/>
                          </a:solidFill>
                        </a:rPr>
                        <a:t>交通関係事業の個別事業計画　</a:t>
                      </a:r>
                      <a:endParaRPr kumimoji="1" lang="en-US" altLang="ja-JP" sz="1200" b="1">
                        <a:solidFill>
                          <a:schemeClr val="tx1"/>
                        </a:solidFill>
                      </a:endParaRPr>
                    </a:p>
                  </a:txBody>
                  <a:tcPr anchor="ctr"/>
                </a:tc>
                <a:tc hMerge="1">
                  <a:txBody>
                    <a:bodyPr/>
                    <a:lstStyle/>
                    <a:p>
                      <a:pPr algn="ctr"/>
                      <a:endParaRPr kumimoji="1" lang="ja-JP" altLang="en-US" sz="1200"/>
                    </a:p>
                  </a:txBody>
                  <a:tcPr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4068976465"/>
                  </a:ext>
                </a:extLst>
              </a:tr>
              <a:tr h="1706212">
                <a:tc>
                  <a:txBody>
                    <a:bodyPr/>
                    <a:lstStyle/>
                    <a:p>
                      <a:pPr algn="ctr"/>
                      <a:r>
                        <a:rPr kumimoji="1" lang="en-US" altLang="ja-JP" sz="1100">
                          <a:solidFill>
                            <a:schemeClr val="tx1"/>
                          </a:solidFill>
                        </a:rPr>
                        <a:t>10</a:t>
                      </a:r>
                    </a:p>
                  </a:txBody>
                  <a:tcPr anchor="ctr">
                    <a:lnL w="6350" cap="flat" cmpd="sng" algn="ctr">
                      <a:solidFill>
                        <a:schemeClr val="tx1">
                          <a:lumMod val="40000"/>
                          <a:lumOff val="6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t>事業によって期待される効果</a:t>
                      </a:r>
                      <a:endParaRPr kumimoji="1" lang="en-US" altLang="ja-JP" sz="1100"/>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tcPr>
                </a:tc>
                <a:tc>
                  <a:txBody>
                    <a:bodyPr/>
                    <a:lstStyle/>
                    <a:p>
                      <a:pPr algn="l"/>
                      <a:r>
                        <a:rPr lang="en-US" altLang="ja-JP" sz="1100">
                          <a:solidFill>
                            <a:schemeClr val="tx1"/>
                          </a:solidFill>
                        </a:rPr>
                        <a:t>【</a:t>
                      </a:r>
                      <a:r>
                        <a:rPr lang="ja-JP" altLang="en-US" sz="1100">
                          <a:solidFill>
                            <a:schemeClr val="tx1"/>
                          </a:solidFill>
                        </a:rPr>
                        <a:t>事業を評価する指標（定量・定性）・目標値</a:t>
                      </a:r>
                      <a:r>
                        <a:rPr lang="en-US" altLang="ja-JP" sz="1100">
                          <a:solidFill>
                            <a:schemeClr val="tx1"/>
                          </a:solidFill>
                        </a:rPr>
                        <a:t>】</a:t>
                      </a:r>
                    </a:p>
                    <a:p>
                      <a:pPr algn="l">
                        <a:lnSpc>
                          <a:spcPct val="150000"/>
                        </a:lnSpc>
                      </a:pPr>
                      <a:endParaRPr kumimoji="1" lang="en-US" altLang="ja-JP" sz="1100">
                        <a:solidFill>
                          <a:schemeClr val="tx1"/>
                        </a:solidFill>
                      </a:endParaRPr>
                    </a:p>
                    <a:p>
                      <a:pPr algn="l">
                        <a:lnSpc>
                          <a:spcPct val="150000"/>
                        </a:lnSpc>
                      </a:pPr>
                      <a:endParaRPr kumimoji="1" lang="en-US" altLang="ja-JP" sz="1100">
                        <a:solidFill>
                          <a:schemeClr val="tx1"/>
                        </a:solidFill>
                      </a:endParaRPr>
                    </a:p>
                    <a:p>
                      <a:pPr algn="l"/>
                      <a:endParaRPr kumimoji="1" lang="en-US" altLang="ja-JP" sz="1100">
                        <a:solidFill>
                          <a:schemeClr val="tx1"/>
                        </a:solidFill>
                      </a:endParaRPr>
                    </a:p>
                    <a:p>
                      <a:pPr algn="l"/>
                      <a:r>
                        <a:rPr kumimoji="1" lang="en-US" altLang="ja-JP" sz="1100">
                          <a:solidFill>
                            <a:schemeClr val="tx1"/>
                          </a:solidFill>
                        </a:rPr>
                        <a:t>【</a:t>
                      </a:r>
                      <a:r>
                        <a:rPr kumimoji="1" lang="ja-JP" altLang="en-US" sz="1100">
                          <a:solidFill>
                            <a:schemeClr val="tx1"/>
                          </a:solidFill>
                        </a:rPr>
                        <a:t>効果</a:t>
                      </a:r>
                      <a:r>
                        <a:rPr kumimoji="1" lang="en-US" altLang="ja-JP" sz="1100">
                          <a:solidFill>
                            <a:schemeClr val="tx1"/>
                          </a:solidFill>
                        </a:rPr>
                        <a:t>】</a:t>
                      </a:r>
                      <a:endParaRPr kumimoji="1" lang="ja-JP" altLang="en-US" sz="1100"/>
                    </a:p>
                  </a:txBody>
                  <a:tcPr>
                    <a:lnL w="6350" cap="flat" cmpd="sng" algn="ctr">
                      <a:solidFill>
                        <a:schemeClr val="tx1">
                          <a:lumMod val="50000"/>
                          <a:lumOff val="50000"/>
                        </a:schemeClr>
                      </a:solidFill>
                      <a:prstDash val="solid"/>
                      <a:round/>
                      <a:headEnd type="none" w="med" len="med"/>
                      <a:tailEnd type="none" w="med" len="med"/>
                    </a:lnL>
                  </a:tcPr>
                </a:tc>
                <a:extLst>
                  <a:ext uri="{0D108BD9-81ED-4DB2-BD59-A6C34878D82A}">
                    <a16:rowId xmlns:a16="http://schemas.microsoft.com/office/drawing/2014/main" val="636786232"/>
                  </a:ext>
                </a:extLst>
              </a:tr>
              <a:tr h="3011503">
                <a:tc>
                  <a:txBody>
                    <a:bodyPr/>
                    <a:lstStyle/>
                    <a:p>
                      <a:pPr algn="ctr"/>
                      <a:r>
                        <a:rPr kumimoji="1" lang="en-US" altLang="ja-JP" sz="1100">
                          <a:solidFill>
                            <a:schemeClr val="tx1"/>
                          </a:solidFill>
                        </a:rPr>
                        <a:t>11</a:t>
                      </a:r>
                    </a:p>
                  </a:txBody>
                  <a:tcPr anchor="ctr">
                    <a:lnL w="6350" cap="flat" cmpd="sng" algn="ctr">
                      <a:solidFill>
                        <a:schemeClr val="tx1">
                          <a:lumMod val="40000"/>
                          <a:lumOff val="6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tcPr>
                </a:tc>
                <a:tc>
                  <a:txBody>
                    <a:bodyPr/>
                    <a:lstStyle/>
                    <a:p>
                      <a:pPr algn="l"/>
                      <a:r>
                        <a:rPr kumimoji="1" lang="ja-JP" altLang="en-US" sz="1100"/>
                        <a:t>実証運行後の取組方針・展開</a:t>
                      </a:r>
                      <a:endParaRPr kumimoji="1" lang="en-US" altLang="ja-JP" sz="1100"/>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tcPr>
                </a:tc>
                <a:tc>
                  <a:txBody>
                    <a:bodyPr/>
                    <a:lstStyle/>
                    <a:p>
                      <a:pPr algn="l"/>
                      <a:endParaRPr kumimoji="1" lang="ja-JP" altLang="en-US" sz="1100"/>
                    </a:p>
                  </a:txBody>
                  <a:tcPr>
                    <a:lnL w="6350" cap="flat" cmpd="sng" algn="ctr">
                      <a:solidFill>
                        <a:schemeClr val="tx1">
                          <a:lumMod val="50000"/>
                          <a:lumOff val="50000"/>
                        </a:schemeClr>
                      </a:solidFill>
                      <a:prstDash val="solid"/>
                      <a:round/>
                      <a:headEnd type="none" w="med" len="med"/>
                      <a:tailEnd type="none" w="med" len="med"/>
                    </a:lnL>
                  </a:tcPr>
                </a:tc>
                <a:extLst>
                  <a:ext uri="{0D108BD9-81ED-4DB2-BD59-A6C34878D82A}">
                    <a16:rowId xmlns:a16="http://schemas.microsoft.com/office/drawing/2014/main" val="3521189590"/>
                  </a:ext>
                </a:extLst>
              </a:tr>
            </a:tbl>
          </a:graphicData>
        </a:graphic>
      </p:graphicFrame>
      <p:sp>
        <p:nvSpPr>
          <p:cNvPr id="8" name="スライド番号プレースホルダー 7">
            <a:extLst>
              <a:ext uri="{FF2B5EF4-FFF2-40B4-BE49-F238E27FC236}">
                <a16:creationId xmlns:a16="http://schemas.microsoft.com/office/drawing/2014/main" id="{BD85FC5A-C41D-4F63-AB77-287BB0803E75}"/>
              </a:ext>
            </a:extLst>
          </p:cNvPr>
          <p:cNvSpPr>
            <a:spLocks noGrp="1"/>
          </p:cNvSpPr>
          <p:nvPr>
            <p:ph type="sldNum" sz="quarter" idx="12"/>
          </p:nvPr>
        </p:nvSpPr>
        <p:spPr/>
        <p:txBody>
          <a:bodyPr/>
          <a:lstStyle/>
          <a:p>
            <a:fld id="{C5AC1AD1-A8B6-4D57-BE0D-60C877BA181D}" type="slidenum">
              <a:rPr kumimoji="1" lang="ja-JP" altLang="en-US" smtClean="0"/>
              <a:t>7</a:t>
            </a:fld>
            <a:endParaRPr kumimoji="1" lang="ja-JP" altLang="en-US" dirty="0"/>
          </a:p>
        </p:txBody>
      </p:sp>
      <p:sp>
        <p:nvSpPr>
          <p:cNvPr id="11" name="吹き出し: 四角形 10">
            <a:extLst>
              <a:ext uri="{FF2B5EF4-FFF2-40B4-BE49-F238E27FC236}">
                <a16:creationId xmlns:a16="http://schemas.microsoft.com/office/drawing/2014/main" id="{308CCB11-C724-408C-8BD1-2F39EDB2EBEF}"/>
              </a:ext>
            </a:extLst>
          </p:cNvPr>
          <p:cNvSpPr/>
          <p:nvPr/>
        </p:nvSpPr>
        <p:spPr>
          <a:xfrm>
            <a:off x="183503" y="4615374"/>
            <a:ext cx="2923681" cy="414892"/>
          </a:xfrm>
          <a:prstGeom prst="wedgeRectCallout">
            <a:avLst>
              <a:gd name="adj1" fmla="val -31622"/>
              <a:gd name="adj2" fmla="val -79653"/>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a:solidFill>
                  <a:schemeClr val="tx1"/>
                </a:solidFill>
              </a:rPr>
              <a:t>本事業を将来的にどのように活用・発展させていくのか記載してください</a:t>
            </a:r>
          </a:p>
        </p:txBody>
      </p:sp>
      <p:sp>
        <p:nvSpPr>
          <p:cNvPr id="13" name="テキスト ボックス 12">
            <a:extLst>
              <a:ext uri="{FF2B5EF4-FFF2-40B4-BE49-F238E27FC236}">
                <a16:creationId xmlns:a16="http://schemas.microsoft.com/office/drawing/2014/main" id="{E07ED8F7-4E43-41CB-81B8-7CE6187C74AA}"/>
              </a:ext>
            </a:extLst>
          </p:cNvPr>
          <p:cNvSpPr txBox="1"/>
          <p:nvPr/>
        </p:nvSpPr>
        <p:spPr>
          <a:xfrm>
            <a:off x="121040" y="5718162"/>
            <a:ext cx="11781738" cy="584775"/>
          </a:xfrm>
          <a:prstGeom prst="rect">
            <a:avLst/>
          </a:prstGeom>
          <a:noFill/>
        </p:spPr>
        <p:txBody>
          <a:bodyPr wrap="square" rtlCol="0">
            <a:spAutoFit/>
          </a:bodyPr>
          <a:lstStyle/>
          <a:p>
            <a:r>
              <a:rPr kumimoji="1" lang="ja-JP" altLang="en-US" sz="1600" b="1" dirty="0"/>
              <a:t>あわせて、</a:t>
            </a:r>
            <a:r>
              <a:rPr kumimoji="1" lang="en-US" altLang="ja-JP" sz="1600" b="1" dirty="0"/>
              <a:t>4.</a:t>
            </a:r>
            <a:r>
              <a:rPr kumimoji="1" lang="ja-JP" altLang="en-US" sz="1600" b="1" dirty="0"/>
              <a:t>自治体</a:t>
            </a:r>
            <a:r>
              <a:rPr lang="ja-JP" altLang="en-US" sz="1600" b="1" dirty="0"/>
              <a:t>との</a:t>
            </a:r>
            <a:r>
              <a:rPr kumimoji="1" lang="ja-JP" altLang="en-US" sz="1600" b="1" dirty="0"/>
              <a:t>協議結果に関する議事録等、</a:t>
            </a:r>
            <a:r>
              <a:rPr kumimoji="1" lang="en-US" altLang="ja-JP" sz="1600" b="1" dirty="0"/>
              <a:t>6.</a:t>
            </a:r>
            <a:r>
              <a:rPr kumimoji="1" lang="ja-JP" altLang="en-US" sz="1600" b="1" dirty="0"/>
              <a:t>関係機関（事業主体、運行事業者、道路管理者、交通管理者）との協議に関する議事録</a:t>
            </a:r>
            <a:r>
              <a:rPr lang="ja-JP" altLang="en-US" sz="1600" b="1" dirty="0"/>
              <a:t>等、</a:t>
            </a:r>
            <a:r>
              <a:rPr lang="en-US" altLang="ja-JP" sz="1600" b="1" dirty="0"/>
              <a:t>7.</a:t>
            </a:r>
            <a:r>
              <a:rPr lang="ja-JP" altLang="en-US" sz="1600" b="1" dirty="0"/>
              <a:t>所管官庁（運輸局、運輸支局等）との協議に関する議事録等と見積書（相見積含む）をご提出</a:t>
            </a:r>
            <a:r>
              <a:rPr kumimoji="1" lang="ja-JP" altLang="en-US" sz="1600" b="1" dirty="0"/>
              <a:t>ください。</a:t>
            </a:r>
          </a:p>
        </p:txBody>
      </p:sp>
      <p:sp>
        <p:nvSpPr>
          <p:cNvPr id="10" name="テキスト ボックス 9">
            <a:extLst>
              <a:ext uri="{FF2B5EF4-FFF2-40B4-BE49-F238E27FC236}">
                <a16:creationId xmlns:a16="http://schemas.microsoft.com/office/drawing/2014/main" id="{9775BFB4-F980-4C82-A0D1-51628EFA87CB}"/>
              </a:ext>
            </a:extLst>
          </p:cNvPr>
          <p:cNvSpPr txBox="1"/>
          <p:nvPr/>
        </p:nvSpPr>
        <p:spPr>
          <a:xfrm>
            <a:off x="8092020" y="28487"/>
            <a:ext cx="3048000" cy="342914"/>
          </a:xfrm>
          <a:prstGeom prst="rect">
            <a:avLst/>
          </a:prstGeom>
          <a:noFill/>
        </p:spPr>
        <p:txBody>
          <a:bodyPr wrap="square">
            <a:spAutoFit/>
          </a:bodyPr>
          <a:lstStyle/>
          <a:p>
            <a:pPr algn="r">
              <a:lnSpc>
                <a:spcPct val="150000"/>
              </a:lnSpc>
            </a:pPr>
            <a:r>
              <a:rPr kumimoji="1" lang="ja-JP" altLang="en-US" sz="1200" b="1" dirty="0"/>
              <a:t>エリア：三重県鳥羽市</a:t>
            </a:r>
            <a:endParaRPr kumimoji="1" lang="en-US" altLang="ja-JP" sz="1200" b="1" dirty="0"/>
          </a:p>
        </p:txBody>
      </p:sp>
      <p:sp>
        <p:nvSpPr>
          <p:cNvPr id="12" name="テキスト ボックス 1">
            <a:extLst>
              <a:ext uri="{FF2B5EF4-FFF2-40B4-BE49-F238E27FC236}">
                <a16:creationId xmlns:a16="http://schemas.microsoft.com/office/drawing/2014/main" id="{117A6C41-7330-4B27-9431-9AAEDDC5A848}"/>
              </a:ext>
            </a:extLst>
          </p:cNvPr>
          <p:cNvSpPr txBox="1"/>
          <p:nvPr/>
        </p:nvSpPr>
        <p:spPr>
          <a:xfrm>
            <a:off x="11349333" y="19563"/>
            <a:ext cx="794794" cy="360000"/>
          </a:xfrm>
          <a:prstGeom prst="rect">
            <a:avLst/>
          </a:prstGeom>
          <a:noFill/>
          <a:ln w="28575">
            <a:solidFill>
              <a:schemeClr val="tx1"/>
            </a:solid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050" b="1">
                <a:latin typeface="游ゴシック"/>
                <a:ea typeface="游ゴシック"/>
              </a:rPr>
              <a:t>様式２</a:t>
            </a:r>
            <a:endParaRPr lang="en-US" altLang="ja-JP" sz="1050" b="1">
              <a:latin typeface="游ゴシック"/>
              <a:ea typeface="游ゴシック"/>
            </a:endParaRPr>
          </a:p>
          <a:p>
            <a:pPr algn="ctr"/>
            <a:r>
              <a:rPr lang="ja-JP" altLang="en-US" sz="800" b="1">
                <a:latin typeface="游ゴシック"/>
                <a:ea typeface="游ゴシック"/>
              </a:rPr>
              <a:t>交通関係事業</a:t>
            </a:r>
            <a:endParaRPr lang="ja-JP" altLang="en-US" sz="1200" b="1">
              <a:latin typeface="游ゴシック"/>
              <a:ea typeface="游ゴシック"/>
            </a:endParaRPr>
          </a:p>
        </p:txBody>
      </p:sp>
    </p:spTree>
    <p:extLst>
      <p:ext uri="{BB962C8B-B14F-4D97-AF65-F5344CB8AC3E}">
        <p14:creationId xmlns:p14="http://schemas.microsoft.com/office/powerpoint/2010/main" val="38684206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85000"/>
          </a:schemeClr>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kumimoji="1" sz="1100"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LengthInSeconds xmlns="97d214e1-938a-44bb-9cd3-01e38c5eb5c1" xsi:nil="true"/>
    <SharedWithUsers xmlns="518146f0-1ff6-4923-9176-4829f8c48e50">
      <UserInfo>
        <DisplayName>Kairi Suzuki</DisplayName>
        <AccountId>26</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1D773CFC55E2B45B936EC0F85CDE04C" ma:contentTypeVersion="10" ma:contentTypeDescription="新しいドキュメントを作成します。" ma:contentTypeScope="" ma:versionID="61306d9d796ef77d5562cd8c8ad0c1f7">
  <xsd:schema xmlns:xsd="http://www.w3.org/2001/XMLSchema" xmlns:xs="http://www.w3.org/2001/XMLSchema" xmlns:p="http://schemas.microsoft.com/office/2006/metadata/properties" xmlns:ns2="97d214e1-938a-44bb-9cd3-01e38c5eb5c1" xmlns:ns3="518146f0-1ff6-4923-9176-4829f8c48e50" targetNamespace="http://schemas.microsoft.com/office/2006/metadata/properties" ma:root="true" ma:fieldsID="5837337c9f00083fedb1374e0ec72732" ns2:_="" ns3:_="">
    <xsd:import namespace="97d214e1-938a-44bb-9cd3-01e38c5eb5c1"/>
    <xsd:import namespace="518146f0-1ff6-4923-9176-4829f8c48e5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214e1-938a-44bb-9cd3-01e38c5eb5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18146f0-1ff6-4923-9176-4829f8c48e50"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F94758-02F2-4988-B37D-C64E6C92303B}">
  <ds:schemaRefs>
    <ds:schemaRef ds:uri="http://schemas.microsoft.com/sharepoint/v3/contenttype/forms"/>
  </ds:schemaRefs>
</ds:datastoreItem>
</file>

<file path=customXml/itemProps2.xml><?xml version="1.0" encoding="utf-8"?>
<ds:datastoreItem xmlns:ds="http://schemas.openxmlformats.org/officeDocument/2006/customXml" ds:itemID="{90B2CB6F-8EAC-468C-91C8-C3596DE81E04}">
  <ds:schemaRefs>
    <ds:schemaRef ds:uri="518146f0-1ff6-4923-9176-4829f8c48e50"/>
    <ds:schemaRef ds:uri="97d214e1-938a-44bb-9cd3-01e38c5eb5c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656F218-5AC8-45A6-86F7-C6B7104EA996}">
  <ds:schemaRefs>
    <ds:schemaRef ds:uri="518146f0-1ff6-4923-9176-4829f8c48e50"/>
    <ds:schemaRef ds:uri="97d214e1-938a-44bb-9cd3-01e38c5eb5c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16</TotalTime>
  <Words>1372</Words>
  <Application>Microsoft Office PowerPoint</Application>
  <PresentationFormat>ワイド画面</PresentationFormat>
  <Paragraphs>247</Paragraphs>
  <Slides>7</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
  <cp:keywords/>
  <dc:description/>
  <cp:lastModifiedBy>r03008</cp:lastModifiedBy>
  <cp:revision>4</cp:revision>
  <dcterms:created xsi:type="dcterms:W3CDTF">2022-02-18T07:44:52Z</dcterms:created>
  <dcterms:modified xsi:type="dcterms:W3CDTF">2022-12-23T07:10:27Z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0x010100A1D773CFC55E2B45B936EC0F85CDE04C</vt:lpwstr>
  </property>
  <property fmtid="{D5CDD505-2E9C-101B-9397-08002B2CF9AE}" pid="3" name="xd_ProgID">
    <vt:lpwstr/>
  </property>
  <property fmtid="{D5CDD505-2E9C-101B-9397-08002B2CF9AE}" pid="4" name="ComplianceAssetId">
    <vt:lpwstr/>
  </property>
  <property fmtid="{D5CDD505-2E9C-101B-9397-08002B2CF9AE}" pid="5" name="TemplateUrl">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ies>
</file>